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8" r:id="rId2"/>
    <p:sldId id="266" r:id="rId3"/>
    <p:sldId id="270" r:id="rId4"/>
    <p:sldId id="289" r:id="rId5"/>
    <p:sldId id="296" r:id="rId6"/>
    <p:sldId id="300" r:id="rId7"/>
    <p:sldId id="303" r:id="rId8"/>
    <p:sldId id="378" r:id="rId9"/>
    <p:sldId id="323" r:id="rId10"/>
    <p:sldId id="374" r:id="rId11"/>
    <p:sldId id="360" r:id="rId12"/>
    <p:sldId id="362" r:id="rId13"/>
    <p:sldId id="373" r:id="rId14"/>
    <p:sldId id="338" r:id="rId15"/>
    <p:sldId id="343" r:id="rId16"/>
    <p:sldId id="352" r:id="rId17"/>
    <p:sldId id="346"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081461-507E-5C4D-9BDA-8160971FF9F0}">
          <p14:sldIdLst>
            <p14:sldId id="258"/>
            <p14:sldId id="266"/>
            <p14:sldId id="270"/>
            <p14:sldId id="289"/>
            <p14:sldId id="296"/>
            <p14:sldId id="300"/>
            <p14:sldId id="303"/>
            <p14:sldId id="378"/>
            <p14:sldId id="323"/>
            <p14:sldId id="374"/>
            <p14:sldId id="360"/>
            <p14:sldId id="362"/>
            <p14:sldId id="373"/>
            <p14:sldId id="338"/>
            <p14:sldId id="343"/>
            <p14:sldId id="352"/>
            <p14:sldId id="346"/>
            <p14:sldId id="310"/>
          </p14:sldIdLst>
        </p14:section>
      </p14:sectionLst>
    </p:ext>
    <p:ext uri="{EFAFB233-063F-42B5-8137-9DF3F51BA10A}">
      <p15:sldGuideLst xmlns:p15="http://schemas.microsoft.com/office/powerpoint/2012/main">
        <p15:guide id="1" orient="horz" pos="2160" userDrawn="1">
          <p15:clr>
            <a:srgbClr val="A4A3A4"/>
          </p15:clr>
        </p15:guide>
        <p15:guide id="2" pos="2638" userDrawn="1">
          <p15:clr>
            <a:srgbClr val="F26B43"/>
          </p15:clr>
        </p15:guide>
        <p15:guide id="3" pos="5722" userDrawn="1">
          <p15:clr>
            <a:srgbClr val="A4A3A4"/>
          </p15:clr>
        </p15:guide>
        <p15:guide id="4" pos="1935" userDrawn="1">
          <p15:clr>
            <a:srgbClr val="A4A3A4"/>
          </p15:clr>
        </p15:guide>
        <p15:guide id="5" orient="horz" pos="3203" userDrawn="1">
          <p15:clr>
            <a:srgbClr val="A4A3A4"/>
          </p15:clr>
        </p15:guide>
        <p15:guide id="6" orient="horz" pos="1094" userDrawn="1">
          <p15:clr>
            <a:srgbClr val="A4A3A4"/>
          </p15:clr>
        </p15:guide>
        <p15:guide id="7" pos="5087" userDrawn="1">
          <p15:clr>
            <a:srgbClr val="F26B43"/>
          </p15:clr>
        </p15:guide>
        <p15:guide id="8" pos="3840" userDrawn="1">
          <p15:clr>
            <a:srgbClr val="A4A3A4"/>
          </p15:clr>
        </p15:guide>
        <p15:guide id="9" orient="horz" pos="1457" userDrawn="1">
          <p15:clr>
            <a:srgbClr val="F26B43"/>
          </p15:clr>
        </p15:guide>
        <p15:guide id="10" orient="horz" pos="2954" userDrawn="1">
          <p15:clr>
            <a:srgbClr val="F26B43"/>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9"/>
    <p:restoredTop sz="73668"/>
  </p:normalViewPr>
  <p:slideViewPr>
    <p:cSldViewPr snapToGrid="0" snapToObjects="1">
      <p:cViewPr varScale="1">
        <p:scale>
          <a:sx n="77" d="100"/>
          <a:sy n="77" d="100"/>
        </p:scale>
        <p:origin x="1688" y="192"/>
      </p:cViewPr>
      <p:guideLst>
        <p:guide orient="horz" pos="2160"/>
        <p:guide pos="2638"/>
        <p:guide pos="5722"/>
        <p:guide pos="1935"/>
        <p:guide orient="horz" pos="3203"/>
        <p:guide orient="horz" pos="1094"/>
        <p:guide pos="5087"/>
        <p:guide pos="3840"/>
        <p:guide orient="horz" pos="1457"/>
        <p:guide orient="horz" pos="29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DF35B-FE11-3D4F-A69D-1373B81AEF8E}" type="datetimeFigureOut">
              <a:rPr lang="en-US" smtClean="0"/>
              <a:t>3/13/2020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0E8EF-2588-E841-BA77-043BF9521DC2}" type="slidenum">
              <a:rPr lang="en-US" smtClean="0"/>
              <a:t>‹#›</a:t>
            </a:fld>
            <a:endParaRPr lang="en-US"/>
          </a:p>
        </p:txBody>
      </p:sp>
    </p:spTree>
    <p:extLst>
      <p:ext uri="{BB962C8B-B14F-4D97-AF65-F5344CB8AC3E}">
        <p14:creationId xmlns:p14="http://schemas.microsoft.com/office/powerpoint/2010/main" val="2354562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tx1"/>
                </a:solidFill>
                <a:effectLst/>
                <a:latin typeface="+mn-lt"/>
                <a:ea typeface="+mn-ea"/>
                <a:cs typeface="+mn-cs"/>
              </a:rPr>
              <a:t>Joanna and I are training to be paintings conservators.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tx1"/>
                </a:solidFill>
                <a:effectLst/>
                <a:latin typeface="+mn-lt"/>
                <a:ea typeface="+mn-ea"/>
                <a:cs typeface="+mn-cs"/>
              </a:rPr>
              <a:t>Reconstructing paintings using historically-informed materials and methods is part of our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tx1"/>
                </a:solidFill>
                <a:effectLst/>
                <a:latin typeface="+mn-lt"/>
                <a:ea typeface="+mn-ea"/>
                <a:cs typeface="+mn-cs"/>
              </a:rPr>
              <a:t>Understanding as much as possible about how paintings were made and what they are made from helps when conserving and restoring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tx1"/>
                </a:solidFill>
                <a:effectLst/>
                <a:latin typeface="+mn-lt"/>
                <a:ea typeface="+mn-ea"/>
                <a:cs typeface="+mn-cs"/>
              </a:rPr>
              <a:t>We recently reconstructed a section of another of Jacopo del </a:t>
            </a:r>
            <a:r>
              <a:rPr lang="en-GB" sz="1200" i="0" kern="1200" dirty="0" err="1">
                <a:solidFill>
                  <a:schemeClr val="tx1"/>
                </a:solidFill>
                <a:effectLst/>
                <a:latin typeface="+mn-lt"/>
                <a:ea typeface="+mn-ea"/>
                <a:cs typeface="+mn-cs"/>
              </a:rPr>
              <a:t>Sellaio’s</a:t>
            </a:r>
            <a:r>
              <a:rPr lang="en-GB" sz="1200" i="0" kern="1200" dirty="0">
                <a:solidFill>
                  <a:schemeClr val="tx1"/>
                </a:solidFill>
                <a:effectLst/>
                <a:latin typeface="+mn-lt"/>
                <a:ea typeface="+mn-ea"/>
                <a:cs typeface="+mn-cs"/>
              </a:rPr>
              <a:t> paintings to understand his techniques.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tx1"/>
                </a:solidFill>
                <a:effectLst/>
                <a:latin typeface="+mn-lt"/>
                <a:ea typeface="+mn-ea"/>
                <a:cs typeface="+mn-cs"/>
              </a:rPr>
              <a:t>Our reconstructions look different to the original painting. Our reconstructions resemble how the painting may have looked when it was first made, roughly 500 years ago, whereas </a:t>
            </a:r>
            <a:r>
              <a:rPr lang="en-GB" sz="1200" i="0" kern="1200" dirty="0" err="1">
                <a:solidFill>
                  <a:schemeClr val="tx1"/>
                </a:solidFill>
                <a:effectLst/>
                <a:latin typeface="+mn-lt"/>
                <a:ea typeface="+mn-ea"/>
                <a:cs typeface="+mn-cs"/>
              </a:rPr>
              <a:t>Sellaio’s</a:t>
            </a:r>
            <a:r>
              <a:rPr lang="en-GB" sz="1200" i="0" kern="1200" dirty="0">
                <a:solidFill>
                  <a:schemeClr val="tx1"/>
                </a:solidFill>
                <a:effectLst/>
                <a:latin typeface="+mn-lt"/>
                <a:ea typeface="+mn-ea"/>
                <a:cs typeface="+mn-cs"/>
              </a:rPr>
              <a:t> original has suffered the effects of time. In the past </a:t>
            </a:r>
            <a:r>
              <a:rPr lang="en-GB" sz="1200" i="0" kern="1200" dirty="0" err="1">
                <a:solidFill>
                  <a:schemeClr val="tx1"/>
                </a:solidFill>
                <a:effectLst/>
                <a:latin typeface="+mn-lt"/>
                <a:ea typeface="+mn-ea"/>
                <a:cs typeface="+mn-cs"/>
              </a:rPr>
              <a:t>Sellaio’s</a:t>
            </a:r>
            <a:r>
              <a:rPr lang="en-GB" sz="1200" i="0" kern="1200" dirty="0">
                <a:solidFill>
                  <a:schemeClr val="tx1"/>
                </a:solidFill>
                <a:effectLst/>
                <a:latin typeface="+mn-lt"/>
                <a:ea typeface="+mn-ea"/>
                <a:cs typeface="+mn-cs"/>
              </a:rPr>
              <a:t> painting probably looked much more vibrant.</a:t>
            </a:r>
          </a:p>
        </p:txBody>
      </p:sp>
      <p:sp>
        <p:nvSpPr>
          <p:cNvPr id="4" name="Slide Number Placeholder 3"/>
          <p:cNvSpPr>
            <a:spLocks noGrp="1"/>
          </p:cNvSpPr>
          <p:nvPr>
            <p:ph type="sldNum" sz="quarter" idx="5"/>
          </p:nvPr>
        </p:nvSpPr>
        <p:spPr/>
        <p:txBody>
          <a:bodyPr/>
          <a:lstStyle/>
          <a:p>
            <a:fld id="{BF50E8EF-2588-E841-BA77-043BF9521DC2}" type="slidenum">
              <a:rPr lang="en-US" smtClean="0"/>
              <a:t>1</a:t>
            </a:fld>
            <a:endParaRPr lang="en-US"/>
          </a:p>
        </p:txBody>
      </p:sp>
    </p:spTree>
    <p:extLst>
      <p:ext uri="{BB962C8B-B14F-4D97-AF65-F5344CB8AC3E}">
        <p14:creationId xmlns:p14="http://schemas.microsoft.com/office/powerpoint/2010/main" val="1446304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Where gold abraded, can see </a:t>
            </a:r>
            <a:r>
              <a:rPr lang="en-GB" sz="1200" kern="1200" dirty="0" err="1">
                <a:solidFill>
                  <a:schemeClr val="tx1"/>
                </a:solidFill>
                <a:effectLst/>
                <a:latin typeface="+mn-lt"/>
                <a:ea typeface="+mn-ea"/>
                <a:cs typeface="+mn-cs"/>
              </a:rPr>
              <a:t>Sellaio</a:t>
            </a:r>
            <a:r>
              <a:rPr lang="en-GB" sz="1200" kern="1200" dirty="0">
                <a:solidFill>
                  <a:schemeClr val="tx1"/>
                </a:solidFill>
                <a:effectLst/>
                <a:latin typeface="+mn-lt"/>
                <a:ea typeface="+mn-ea"/>
                <a:cs typeface="+mn-cs"/>
              </a:rPr>
              <a:t> mordant red, </a:t>
            </a:r>
            <a:r>
              <a:rPr lang="en-GB" sz="1200" kern="1200" dirty="0" err="1">
                <a:solidFill>
                  <a:schemeClr val="tx1"/>
                </a:solidFill>
                <a:effectLst/>
                <a:latin typeface="+mn-lt"/>
                <a:ea typeface="+mn-ea"/>
                <a:cs typeface="+mn-cs"/>
              </a:rPr>
              <a:t>Blondeel</a:t>
            </a:r>
            <a:r>
              <a:rPr lang="en-GB" sz="1200" kern="1200" dirty="0">
                <a:solidFill>
                  <a:schemeClr val="tx1"/>
                </a:solidFill>
                <a:effectLst/>
                <a:latin typeface="+mn-lt"/>
                <a:ea typeface="+mn-ea"/>
                <a:cs typeface="+mn-cs"/>
              </a:rPr>
              <a:t> mordant yellow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Tones gold, tears not obvious, make gold warmer colour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Don’t know composition of mordants, but sources: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 recipe: stand oil, varnish, lead white, </a:t>
            </a:r>
            <a:r>
              <a:rPr lang="en-GB" sz="1200" kern="1200" dirty="0" err="1">
                <a:solidFill>
                  <a:schemeClr val="tx1"/>
                </a:solidFill>
                <a:effectLst/>
                <a:latin typeface="+mn-lt"/>
                <a:ea typeface="+mn-ea"/>
                <a:cs typeface="+mn-cs"/>
              </a:rPr>
              <a:t>verdigris</a:t>
            </a:r>
            <a:r>
              <a:rPr lang="en-GB" sz="1200" kern="1200" dirty="0">
                <a:solidFill>
                  <a:schemeClr val="tx1"/>
                </a:solidFill>
                <a:effectLst/>
                <a:latin typeface="+mn-lt"/>
                <a:ea typeface="+mn-ea"/>
                <a:cs typeface="+mn-cs"/>
              </a:rPr>
              <a:t> and bole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Strasbourg M: ochre, Armenian bole, red lead, varnish, zinc vitriol</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 X-section: lead white, yellow ochre, pale blue azurite or smalt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Examination of surface – gritty particles in mordant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Areas where the gold has rubbed away on </a:t>
            </a:r>
            <a:r>
              <a:rPr lang="en-GB" sz="1200" b="1" kern="1200" dirty="0" err="1">
                <a:solidFill>
                  <a:schemeClr val="tx1"/>
                </a:solidFill>
                <a:effectLst/>
                <a:latin typeface="+mn-lt"/>
                <a:ea typeface="+mn-ea"/>
                <a:cs typeface="+mn-cs"/>
              </a:rPr>
              <a:t>Sellaio’s</a:t>
            </a:r>
            <a:r>
              <a:rPr lang="en-GB" sz="1200" b="1" kern="1200" dirty="0">
                <a:solidFill>
                  <a:schemeClr val="tx1"/>
                </a:solidFill>
                <a:effectLst/>
                <a:latin typeface="+mn-lt"/>
                <a:ea typeface="+mn-ea"/>
                <a:cs typeface="+mn-cs"/>
              </a:rPr>
              <a:t> painting</a:t>
            </a:r>
            <a:r>
              <a:rPr lang="en-GB" sz="1200" kern="1200" dirty="0">
                <a:solidFill>
                  <a:schemeClr val="tx1"/>
                </a:solidFill>
                <a:effectLst/>
                <a:latin typeface="+mn-lt"/>
                <a:ea typeface="+mn-ea"/>
                <a:cs typeface="+mn-cs"/>
              </a:rPr>
              <a:t> show a </a:t>
            </a:r>
            <a:r>
              <a:rPr lang="en-GB" sz="1200" b="1" kern="1200" dirty="0">
                <a:solidFill>
                  <a:schemeClr val="tx1"/>
                </a:solidFill>
                <a:effectLst/>
                <a:latin typeface="+mn-lt"/>
                <a:ea typeface="+mn-ea"/>
                <a:cs typeface="+mn-cs"/>
              </a:rPr>
              <a:t>red-coloured mordant</a:t>
            </a:r>
            <a:r>
              <a:rPr lang="en-GB" sz="1200" kern="1200" dirty="0">
                <a:solidFill>
                  <a:schemeClr val="tx1"/>
                </a:solidFill>
                <a:effectLst/>
                <a:latin typeface="+mn-lt"/>
                <a:ea typeface="+mn-ea"/>
                <a:cs typeface="+mn-cs"/>
              </a:rPr>
              <a:t>.</a:t>
            </a:r>
          </a:p>
          <a:p>
            <a:r>
              <a:rPr lang="en-GB" sz="1200" b="1" kern="1200" dirty="0">
                <a:solidFill>
                  <a:schemeClr val="tx1"/>
                </a:solidFill>
                <a:effectLst/>
                <a:latin typeface="+mn-lt"/>
                <a:ea typeface="+mn-ea"/>
                <a:cs typeface="+mn-cs"/>
              </a:rPr>
              <a:t>We don’t know the exact composition of the mordant</a:t>
            </a:r>
            <a:r>
              <a:rPr lang="en-GB" sz="1200" kern="1200" dirty="0">
                <a:solidFill>
                  <a:schemeClr val="tx1"/>
                </a:solidFill>
                <a:effectLst/>
                <a:latin typeface="+mn-lt"/>
                <a:ea typeface="+mn-ea"/>
                <a:cs typeface="+mn-cs"/>
              </a:rPr>
              <a:t>s. </a:t>
            </a:r>
            <a:r>
              <a:rPr lang="en-GB" sz="1200" kern="1200" dirty="0" err="1">
                <a:solidFill>
                  <a:schemeClr val="tx1"/>
                </a:solidFill>
                <a:effectLst/>
                <a:latin typeface="+mn-lt"/>
                <a:ea typeface="+mn-ea"/>
                <a:cs typeface="+mn-cs"/>
              </a:rPr>
              <a:t>Sellaio’s</a:t>
            </a:r>
            <a:r>
              <a:rPr lang="en-GB" sz="1200" kern="1200" dirty="0">
                <a:solidFill>
                  <a:schemeClr val="tx1"/>
                </a:solidFill>
                <a:effectLst/>
                <a:latin typeface="+mn-lt"/>
                <a:ea typeface="+mn-ea"/>
                <a:cs typeface="+mn-cs"/>
              </a:rPr>
              <a:t> might resemble the mordant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describes: to boil together linseed oil pre-polymerised by boiling or leaving to stand in the sun, a little varnish, and some lead white and Verdigris as driers. To further aid drying,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recommends adding ‘a smidgeon of bole’. To create a mordant you can apply and come back to ‘whenever you like’ to gild, presumably after reactivating with some moisture, he recommends ‘middle-aged’ garlic, lead white and bole, with the addition of some urine before application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164–166, 195—198). During her reconstruction of a crucifix, </a:t>
            </a:r>
            <a:r>
              <a:rPr lang="en-GB" sz="1200" kern="1200" dirty="0" err="1">
                <a:solidFill>
                  <a:schemeClr val="tx1"/>
                </a:solidFill>
                <a:effectLst/>
                <a:latin typeface="+mn-lt"/>
                <a:ea typeface="+mn-ea"/>
                <a:cs typeface="+mn-cs"/>
              </a:rPr>
              <a:t>Broecke</a:t>
            </a:r>
            <a:r>
              <a:rPr lang="en-GB" sz="1200" kern="1200" dirty="0">
                <a:solidFill>
                  <a:schemeClr val="tx1"/>
                </a:solidFill>
                <a:effectLst/>
                <a:latin typeface="+mn-lt"/>
                <a:ea typeface="+mn-ea"/>
                <a:cs typeface="+mn-cs"/>
              </a:rPr>
              <a:t> found that the best drying oil mordants were 10ml lead oil and 1g </a:t>
            </a:r>
            <a:r>
              <a:rPr lang="en-GB" sz="1200" kern="1200" dirty="0" err="1">
                <a:solidFill>
                  <a:schemeClr val="tx1"/>
                </a:solidFill>
                <a:effectLst/>
                <a:latin typeface="+mn-lt"/>
                <a:ea typeface="+mn-ea"/>
                <a:cs typeface="+mn-cs"/>
              </a:rPr>
              <a:t>verdigris</a:t>
            </a:r>
            <a:r>
              <a:rPr lang="en-GB" sz="1200" kern="1200" dirty="0">
                <a:solidFill>
                  <a:schemeClr val="tx1"/>
                </a:solidFill>
                <a:effectLst/>
                <a:latin typeface="+mn-lt"/>
                <a:ea typeface="+mn-ea"/>
                <a:cs typeface="+mn-cs"/>
              </a:rPr>
              <a:t> or 0.5g bole, ground and heated to 110C, with 1ml </a:t>
            </a:r>
            <a:r>
              <a:rPr lang="en-GB" sz="1200" i="1" kern="1200" dirty="0" err="1">
                <a:solidFill>
                  <a:schemeClr val="tx1"/>
                </a:solidFill>
                <a:effectLst/>
                <a:latin typeface="+mn-lt"/>
                <a:ea typeface="+mn-ea"/>
                <a:cs typeface="+mn-cs"/>
              </a:rPr>
              <a:t>vernice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comune</a:t>
            </a:r>
            <a:r>
              <a:rPr lang="en-GB" sz="1200" kern="1200" dirty="0">
                <a:solidFill>
                  <a:schemeClr val="tx1"/>
                </a:solidFill>
                <a:effectLst/>
                <a:latin typeface="+mn-lt"/>
                <a:ea typeface="+mn-ea"/>
                <a:cs typeface="+mn-cs"/>
              </a:rPr>
              <a:t> then added and left for one to three days. She found </a:t>
            </a:r>
            <a:r>
              <a:rPr lang="en-GB" sz="1200" kern="1200" dirty="0" err="1">
                <a:solidFill>
                  <a:schemeClr val="tx1"/>
                </a:solidFill>
                <a:effectLst/>
                <a:latin typeface="+mn-lt"/>
                <a:ea typeface="+mn-ea"/>
                <a:cs typeface="+mn-cs"/>
              </a:rPr>
              <a:t>Cennino’s</a:t>
            </a:r>
            <a:r>
              <a:rPr lang="en-GB" sz="1200" kern="1200" dirty="0">
                <a:solidFill>
                  <a:schemeClr val="tx1"/>
                </a:solidFill>
                <a:effectLst/>
                <a:latin typeface="+mn-lt"/>
                <a:ea typeface="+mn-ea"/>
                <a:cs typeface="+mn-cs"/>
              </a:rPr>
              <a:t> recommendation for heat-bodied oil too sticky (</a:t>
            </a:r>
            <a:r>
              <a:rPr lang="en-GB" sz="1200" kern="1200" dirty="0" err="1">
                <a:solidFill>
                  <a:schemeClr val="tx1"/>
                </a:solidFill>
                <a:effectLst/>
                <a:latin typeface="+mn-lt"/>
                <a:ea typeface="+mn-ea"/>
                <a:cs typeface="+mn-cs"/>
              </a:rPr>
              <a:t>Breocke</a:t>
            </a:r>
            <a:r>
              <a:rPr lang="en-GB" sz="1200" kern="1200" dirty="0">
                <a:solidFill>
                  <a:schemeClr val="tx1"/>
                </a:solidFill>
                <a:effectLst/>
                <a:latin typeface="+mn-lt"/>
                <a:ea typeface="+mn-ea"/>
                <a:cs typeface="+mn-cs"/>
              </a:rPr>
              <a:t> 2010: 68). Apart from aiding drying, the bole would help impart a warm colour to the gold. </a:t>
            </a:r>
          </a:p>
          <a:p>
            <a:r>
              <a:rPr lang="en-US" sz="1200" kern="1200" dirty="0">
                <a:solidFill>
                  <a:schemeClr val="tx1"/>
                </a:solidFill>
                <a:effectLst/>
                <a:latin typeface="+mn-lt"/>
                <a:ea typeface="+mn-ea"/>
                <a:cs typeface="+mn-cs"/>
              </a:rPr>
              <a:t>The gold on </a:t>
            </a:r>
            <a:r>
              <a:rPr lang="en-US" sz="1200" i="1" kern="1200" dirty="0">
                <a:solidFill>
                  <a:schemeClr val="tx1"/>
                </a:solidFill>
                <a:effectLst/>
                <a:latin typeface="+mn-lt"/>
                <a:ea typeface="+mn-ea"/>
                <a:cs typeface="+mn-cs"/>
              </a:rPr>
              <a:t>The Virgin with St Anne</a:t>
            </a:r>
            <a:r>
              <a:rPr lang="en-US" sz="1200" kern="1200" dirty="0">
                <a:solidFill>
                  <a:schemeClr val="tx1"/>
                </a:solidFill>
                <a:effectLst/>
                <a:latin typeface="+mn-lt"/>
                <a:ea typeface="+mn-ea"/>
                <a:cs typeface="+mn-cs"/>
              </a:rPr>
              <a:t> appears to be applied to an oil paint layer rather than to any bole. Where visible, </a:t>
            </a:r>
            <a:r>
              <a:rPr lang="en-US" sz="1200" b="1" kern="1200" dirty="0">
                <a:solidFill>
                  <a:schemeClr val="tx1"/>
                </a:solidFill>
                <a:effectLst/>
                <a:latin typeface="+mn-lt"/>
                <a:ea typeface="+mn-ea"/>
                <a:cs typeface="+mn-cs"/>
              </a:rPr>
              <a:t>the oil mordant is yellow</a:t>
            </a:r>
            <a:r>
              <a:rPr lang="en-US" sz="1200" kern="1200" dirty="0">
                <a:solidFill>
                  <a:schemeClr val="tx1"/>
                </a:solidFill>
                <a:effectLst/>
                <a:latin typeface="+mn-lt"/>
                <a:ea typeface="+mn-ea"/>
                <a:cs typeface="+mn-cs"/>
              </a:rPr>
              <a:t>, presumably to tone the gold and to ensure any tears in the gold are not obvious. Cross-sections suggest that the oil mordant contains lead white, yellow ochre and some pale blue that could be azurite or smalt. On microscopic examination of </a:t>
            </a:r>
            <a:r>
              <a:rPr lang="en-US" sz="1200" i="1" kern="1200" dirty="0">
                <a:solidFill>
                  <a:schemeClr val="tx1"/>
                </a:solidFill>
                <a:effectLst/>
                <a:latin typeface="+mn-lt"/>
                <a:ea typeface="+mn-ea"/>
                <a:cs typeface="+mn-cs"/>
              </a:rPr>
              <a:t>The Virgin with St Anne</a:t>
            </a:r>
            <a:r>
              <a:rPr lang="en-US" sz="1200" kern="1200" dirty="0">
                <a:solidFill>
                  <a:schemeClr val="tx1"/>
                </a:solidFill>
                <a:effectLst/>
                <a:latin typeface="+mn-lt"/>
                <a:ea typeface="+mn-ea"/>
                <a:cs typeface="+mn-cs"/>
              </a:rPr>
              <a:t>, gritty particles that have worn through the gold are apparent, suggesting the artist used a slightly mordant containing gritty pigment particles, probably the earths.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713A749-F689-E746-84FD-FD02D68F6A3E}" type="slidenum">
              <a:rPr lang="en-US" smtClean="0"/>
              <a:t>14</a:t>
            </a:fld>
            <a:endParaRPr lang="en-US"/>
          </a:p>
        </p:txBody>
      </p:sp>
    </p:spTree>
    <p:extLst>
      <p:ext uri="{BB962C8B-B14F-4D97-AF65-F5344CB8AC3E}">
        <p14:creationId xmlns:p14="http://schemas.microsoft.com/office/powerpoint/2010/main" val="101493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For N: aged glair used to adhere gold, but for others, oil mordant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Authentic S mordant not made – time constraints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But added raw umber and red oxide to match colour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Pigment reduced flow made it more difficult to work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Mordant likely to be applied freehand – </a:t>
            </a:r>
            <a:r>
              <a:rPr lang="en-GB" sz="1200" kern="1200" dirty="0" err="1">
                <a:solidFill>
                  <a:schemeClr val="tx1"/>
                </a:solidFill>
                <a:effectLst/>
                <a:latin typeface="+mn-lt"/>
                <a:ea typeface="+mn-ea"/>
                <a:cs typeface="+mn-cs"/>
              </a:rPr>
              <a:t>underdrawng</a:t>
            </a:r>
            <a:r>
              <a:rPr lang="en-GB" sz="1200" kern="1200" dirty="0">
                <a:solidFill>
                  <a:schemeClr val="tx1"/>
                </a:solidFill>
                <a:effectLst/>
                <a:latin typeface="+mn-lt"/>
                <a:ea typeface="+mn-ea"/>
                <a:cs typeface="+mn-cs"/>
              </a:rPr>
              <a:t> no longer visible – B says chalk wicks mordant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 brush ‘stiff and pointed and so that the tip protrudes just a tiny bit from the shaft’ &amp; ‘ensure the brush is not overloaded’– proved good advice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B, yellow ochre, white, sienna and azurite in leaded oil used</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Due to time constraints, a mordant composition similar to what </a:t>
            </a:r>
            <a:r>
              <a:rPr lang="en-GB" sz="1200" b="1" kern="1200" dirty="0" err="1">
                <a:solidFill>
                  <a:schemeClr val="tx1"/>
                </a:solidFill>
                <a:effectLst/>
                <a:latin typeface="+mn-lt"/>
                <a:ea typeface="+mn-ea"/>
                <a:cs typeface="+mn-cs"/>
              </a:rPr>
              <a:t>Sellaio</a:t>
            </a:r>
            <a:r>
              <a:rPr lang="en-GB" sz="1200" b="1" kern="1200" dirty="0">
                <a:solidFill>
                  <a:schemeClr val="tx1"/>
                </a:solidFill>
                <a:effectLst/>
                <a:latin typeface="+mn-lt"/>
                <a:ea typeface="+mn-ea"/>
                <a:cs typeface="+mn-cs"/>
              </a:rPr>
              <a:t> is likely to have used was not reconstructed here</a:t>
            </a:r>
            <a:r>
              <a:rPr lang="en-GB" sz="1200" kern="1200" dirty="0">
                <a:solidFill>
                  <a:schemeClr val="tx1"/>
                </a:solidFill>
                <a:effectLst/>
                <a:latin typeface="+mn-lt"/>
                <a:ea typeface="+mn-ea"/>
                <a:cs typeface="+mn-cs"/>
              </a:rPr>
              <a:t>. A modern fast-drying (1—2 hour) mordant containing cobalt manufactured by A. S. Handover was used, </a:t>
            </a:r>
            <a:r>
              <a:rPr lang="en-GB" sz="1200" b="1" kern="1200" dirty="0">
                <a:solidFill>
                  <a:schemeClr val="tx1"/>
                </a:solidFill>
                <a:effectLst/>
                <a:latin typeface="+mn-lt"/>
                <a:ea typeface="+mn-ea"/>
                <a:cs typeface="+mn-cs"/>
              </a:rPr>
              <a:t>but a little raw umber and red oxide pigment were added to at least achieve a similar surface colour</a:t>
            </a:r>
            <a:r>
              <a:rPr lang="en-GB" sz="1200" kern="1200" dirty="0">
                <a:solidFill>
                  <a:schemeClr val="tx1"/>
                </a:solidFill>
                <a:effectLst/>
                <a:latin typeface="+mn-lt"/>
                <a:ea typeface="+mn-ea"/>
                <a:cs typeface="+mn-cs"/>
              </a:rPr>
              <a:t> to what can be seen on the original painting. Tests with colourless and with red-coloured mordant showed a clear difference in final gild colour, the red mordant giving a closer colour to the gold in </a:t>
            </a:r>
            <a:r>
              <a:rPr lang="en-GB" sz="1200" i="1" kern="1200" dirty="0">
                <a:solidFill>
                  <a:schemeClr val="tx1"/>
                </a:solidFill>
                <a:effectLst/>
                <a:latin typeface="+mn-lt"/>
                <a:ea typeface="+mn-ea"/>
                <a:cs typeface="+mn-cs"/>
              </a:rPr>
              <a:t>Virgin adoring the Child</a:t>
            </a:r>
            <a:r>
              <a:rPr lang="en-GB" sz="1200" kern="1200" dirty="0">
                <a:solidFill>
                  <a:schemeClr val="tx1"/>
                </a:solidFill>
                <a:effectLst/>
                <a:latin typeface="+mn-lt"/>
                <a:ea typeface="+mn-ea"/>
                <a:cs typeface="+mn-cs"/>
              </a:rPr>
              <a:t> painting. Only very little pigment could be added though, as </a:t>
            </a:r>
            <a:r>
              <a:rPr lang="en-GB" sz="1200" b="1" kern="1200" dirty="0">
                <a:solidFill>
                  <a:schemeClr val="tx1"/>
                </a:solidFill>
                <a:effectLst/>
                <a:latin typeface="+mn-lt"/>
                <a:ea typeface="+mn-ea"/>
                <a:cs typeface="+mn-cs"/>
              </a:rPr>
              <a:t>the pigment reduced the flow of the mordant</a:t>
            </a:r>
            <a:r>
              <a:rPr lang="en-GB" sz="1200" kern="1200" dirty="0">
                <a:solidFill>
                  <a:schemeClr val="tx1"/>
                </a:solidFill>
                <a:effectLst/>
                <a:latin typeface="+mn-lt"/>
                <a:ea typeface="+mn-ea"/>
                <a:cs typeface="+mn-cs"/>
              </a:rPr>
              <a:t> and made it more difficult to brush out.</a:t>
            </a:r>
          </a:p>
          <a:p>
            <a:r>
              <a:rPr lang="en-GB" sz="1200" kern="1200" dirty="0">
                <a:solidFill>
                  <a:schemeClr val="tx1"/>
                </a:solidFill>
                <a:effectLst/>
                <a:latin typeface="+mn-lt"/>
                <a:ea typeface="+mn-ea"/>
                <a:cs typeface="+mn-cs"/>
              </a:rPr>
              <a:t>The gilded patterns were applied freehand with no </a:t>
            </a:r>
            <a:r>
              <a:rPr lang="en-GB" sz="1200" kern="1200" dirty="0" err="1">
                <a:solidFill>
                  <a:schemeClr val="tx1"/>
                </a:solidFill>
                <a:effectLst/>
                <a:latin typeface="+mn-lt"/>
                <a:ea typeface="+mn-ea"/>
                <a:cs typeface="+mn-cs"/>
              </a:rPr>
              <a:t>underdrawing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Cennino’s</a:t>
            </a:r>
            <a:r>
              <a:rPr lang="en-GB" sz="1200" kern="1200" dirty="0">
                <a:solidFill>
                  <a:schemeClr val="tx1"/>
                </a:solidFill>
                <a:effectLst/>
                <a:latin typeface="+mn-lt"/>
                <a:ea typeface="+mn-ea"/>
                <a:cs typeface="+mn-cs"/>
              </a:rPr>
              <a:t> instruction to use a brush ’stiff and pointed and so that the tip protrudes just a tiny bit from the shaft‘ for applying the mordant proved sound — a shorter tip made for a much neater application than a longer tip brush. He also helpfully recommends to ‘ensure the brush is not overloaded’, I found otherwise line widths are inconsistent and uncontrollable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164, 195).</a:t>
            </a:r>
          </a:p>
          <a:p>
            <a:r>
              <a:rPr lang="en-US" sz="1200" kern="1200" dirty="0">
                <a:solidFill>
                  <a:schemeClr val="tx1"/>
                </a:solidFill>
                <a:effectLst/>
                <a:latin typeface="+mn-lt"/>
                <a:ea typeface="+mn-ea"/>
                <a:cs typeface="+mn-cs"/>
              </a:rPr>
              <a:t>The Strasbourg Manuscript contains a recipe for preparing an oil gilding ground that contains ingredients that are likely to be similar to the ones </a:t>
            </a:r>
            <a:r>
              <a:rPr lang="en-US" sz="1200" kern="1200" dirty="0" err="1">
                <a:solidFill>
                  <a:schemeClr val="tx1"/>
                </a:solidFill>
                <a:effectLst/>
                <a:latin typeface="+mn-lt"/>
                <a:ea typeface="+mn-ea"/>
                <a:cs typeface="+mn-cs"/>
              </a:rPr>
              <a:t>Blondeel</a:t>
            </a:r>
            <a:r>
              <a:rPr lang="en-US" sz="1200" kern="1200" dirty="0">
                <a:solidFill>
                  <a:schemeClr val="tx1"/>
                </a:solidFill>
                <a:effectLst/>
                <a:latin typeface="+mn-lt"/>
                <a:ea typeface="+mn-ea"/>
                <a:cs typeface="+mn-cs"/>
              </a:rPr>
              <a:t> used: ‘Take two parts of ochre and the third of Armenian bole and the fourth part of red lead and grind all together on a grinding stone with linseed oil’. The manuscript also recommends adding white bone and zinc vitriol as siccative and ‘half a shell’ of varnish to the mixture (Neven 2016: 90, 131). The next recipe in the Strasbourg Manuscript describes applying this mordant directly onto glue-sized wood (Neven 2016: 91, 133). For the reconstruction, however, </a:t>
            </a:r>
            <a:r>
              <a:rPr lang="en-US" sz="1200" b="1" kern="1200" dirty="0">
                <a:solidFill>
                  <a:schemeClr val="tx1"/>
                </a:solidFill>
                <a:effectLst/>
                <a:latin typeface="+mn-lt"/>
                <a:ea typeface="+mn-ea"/>
                <a:cs typeface="+mn-cs"/>
              </a:rPr>
              <a:t>a simpler mixture of yellow ochre and lead white with a touch of sienna and azurite in leaded oil — with a slightly thicker consistency than the priming paint — was applied to the areas to be gilded</a:t>
            </a:r>
            <a:r>
              <a:rPr lang="en-US" sz="1200" kern="1200" dirty="0">
                <a:solidFill>
                  <a:schemeClr val="tx1"/>
                </a:solidFill>
                <a:effectLst/>
                <a:latin typeface="+mn-lt"/>
                <a:ea typeface="+mn-ea"/>
                <a:cs typeface="+mn-cs"/>
              </a:rPr>
              <a:t>, which were </a:t>
            </a:r>
            <a:r>
              <a:rPr lang="en-US" sz="1200" kern="1200" dirty="0" err="1">
                <a:solidFill>
                  <a:schemeClr val="tx1"/>
                </a:solidFill>
                <a:effectLst/>
                <a:latin typeface="+mn-lt"/>
                <a:ea typeface="+mn-ea"/>
                <a:cs typeface="+mn-cs"/>
              </a:rPr>
              <a:t>aleady</a:t>
            </a:r>
            <a:r>
              <a:rPr lang="en-US" sz="1200" kern="1200" dirty="0">
                <a:solidFill>
                  <a:schemeClr val="tx1"/>
                </a:solidFill>
                <a:effectLst/>
                <a:latin typeface="+mn-lt"/>
                <a:ea typeface="+mn-ea"/>
                <a:cs typeface="+mn-cs"/>
              </a:rPr>
              <a:t> pre-prepared with ground and priming layer. The vitriol ingredient that the Strasbourg Manuscript suggests would have speeded drying and the varnish ingredient is likely to have prevented </a:t>
            </a:r>
            <a:r>
              <a:rPr lang="en-US" sz="1200" kern="1200" dirty="0" err="1">
                <a:solidFill>
                  <a:schemeClr val="tx1"/>
                </a:solidFill>
                <a:effectLst/>
                <a:latin typeface="+mn-lt"/>
                <a:ea typeface="+mn-ea"/>
                <a:cs typeface="+mn-cs"/>
              </a:rPr>
              <a:t>brushmarks</a:t>
            </a:r>
            <a:r>
              <a:rPr lang="en-US" sz="1200" kern="1200" dirty="0">
                <a:solidFill>
                  <a:schemeClr val="tx1"/>
                </a:solidFill>
                <a:effectLst/>
                <a:latin typeface="+mn-lt"/>
                <a:ea typeface="+mn-ea"/>
                <a:cs typeface="+mn-cs"/>
              </a:rPr>
              <a:t> in the mordant (although this did not seem a problem without varnish).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water gilding, aged glair was used to adhere the gold. </a:t>
            </a:r>
            <a:r>
              <a:rPr lang="en-GB" sz="1200" kern="1200" dirty="0">
                <a:solidFill>
                  <a:schemeClr val="tx1"/>
                </a:solidFill>
                <a:effectLst/>
                <a:latin typeface="+mn-lt"/>
                <a:ea typeface="+mn-ea"/>
                <a:cs typeface="+mn-cs"/>
              </a:rPr>
              <a:t>True to </a:t>
            </a:r>
            <a:r>
              <a:rPr lang="en-GB" sz="1200" kern="1200" dirty="0" err="1">
                <a:solidFill>
                  <a:schemeClr val="tx1"/>
                </a:solidFill>
                <a:effectLst/>
                <a:latin typeface="+mn-lt"/>
                <a:ea typeface="+mn-ea"/>
                <a:cs typeface="+mn-cs"/>
              </a:rPr>
              <a:t>Cennino’s</a:t>
            </a:r>
            <a:r>
              <a:rPr lang="en-GB" sz="1200" kern="1200" dirty="0">
                <a:solidFill>
                  <a:schemeClr val="tx1"/>
                </a:solidFill>
                <a:effectLst/>
                <a:latin typeface="+mn-lt"/>
                <a:ea typeface="+mn-ea"/>
                <a:cs typeface="+mn-cs"/>
              </a:rPr>
              <a:t> method, egg whites (two eggs) were separated and whisked until they formed ‘stiff foam that looks like snow’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131, 164) (Figure 2.1).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instructs to add ‘a normal beaker, not too big, not quite full of completel­y clear water’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131, 164). So, assuming a beaker in 15</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Italy may have been a similar size to a modern coffee cup, an amount of water roughly equalling half the amount of egg white was added.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recommends leaving the glair to ‘rest and settle from the evening to the morning’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131, 164), presumably to let the air bubbles escape and to let the liquid get stickier as proteins begin to denature and expose more polar protein side-groups. The same glair, but a little diluted, was used to adhere the gold as had been used to bind the bole, and by the time of the gilding step it had had chance to age.</a:t>
            </a:r>
          </a:p>
          <a:p>
            <a:r>
              <a:rPr lang="en-GB" sz="1200" kern="1200" dirty="0">
                <a:solidFill>
                  <a:schemeClr val="tx1"/>
                </a:solidFill>
                <a:effectLst/>
                <a:latin typeface="+mn-lt"/>
                <a:ea typeface="+mn-ea"/>
                <a:cs typeface="+mn-cs"/>
              </a:rPr>
              <a:t>Whereas the oil mordants were applied and left to dry for some time, the glair was applied to small areas immediately before applying the gold. The glair dries initially by evaporation of water, which is quick, whereas the oil mordants dry by pigment-catalysed polymerisation of the oil medium, which takes longer.</a:t>
            </a:r>
          </a:p>
          <a:p>
            <a:endParaRPr lang="en-US" dirty="0"/>
          </a:p>
        </p:txBody>
      </p:sp>
      <p:sp>
        <p:nvSpPr>
          <p:cNvPr id="4" name="Slide Number Placeholder 3"/>
          <p:cNvSpPr>
            <a:spLocks noGrp="1"/>
          </p:cNvSpPr>
          <p:nvPr>
            <p:ph type="sldNum" sz="quarter" idx="5"/>
          </p:nvPr>
        </p:nvSpPr>
        <p:spPr/>
        <p:txBody>
          <a:bodyPr/>
          <a:lstStyle/>
          <a:p>
            <a:fld id="{1713A749-F689-E746-84FD-FD02D68F6A3E}" type="slidenum">
              <a:rPr lang="en-US" smtClean="0"/>
              <a:t>15</a:t>
            </a:fld>
            <a:endParaRPr lang="en-US"/>
          </a:p>
        </p:txBody>
      </p:sp>
    </p:spTree>
    <p:extLst>
      <p:ext uri="{BB962C8B-B14F-4D97-AF65-F5344CB8AC3E}">
        <p14:creationId xmlns:p14="http://schemas.microsoft.com/office/powerpoint/2010/main" val="236200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Environment had significant influence on timing, difficulty, success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Draught-free and humid better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 ‘in winter you can gild as much as you want while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realised that the artists’ environment will have had a significant influence on the difficulty and success of the artists’ gilding steps. A more humid environment may have made manipulating and burnishing gold easier. It may have been easier to pick up on the gilder’s tip. A draught-free environment also helps with controlling the free gold leaf.</a:t>
            </a:r>
          </a:p>
          <a:p>
            <a:endParaRPr lang="en-US" dirty="0"/>
          </a:p>
        </p:txBody>
      </p:sp>
      <p:sp>
        <p:nvSpPr>
          <p:cNvPr id="4" name="Slide Number Placeholder 3"/>
          <p:cNvSpPr>
            <a:spLocks noGrp="1"/>
          </p:cNvSpPr>
          <p:nvPr>
            <p:ph type="sldNum" sz="quarter" idx="5"/>
          </p:nvPr>
        </p:nvSpPr>
        <p:spPr/>
        <p:txBody>
          <a:bodyPr/>
          <a:lstStyle/>
          <a:p>
            <a:fld id="{1713A749-F689-E746-84FD-FD02D68F6A3E}" type="slidenum">
              <a:rPr lang="en-US" smtClean="0"/>
              <a:t>16</a:t>
            </a:fld>
            <a:endParaRPr lang="en-US"/>
          </a:p>
        </p:txBody>
      </p:sp>
    </p:spTree>
    <p:extLst>
      <p:ext uri="{BB962C8B-B14F-4D97-AF65-F5344CB8AC3E}">
        <p14:creationId xmlns:p14="http://schemas.microsoft.com/office/powerpoint/2010/main" val="410213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 pat down with cotton and work away excess with fingertips. We found better with a soft brush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Needed to leave mordant to be fully dry first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Strasbourg: ‘After that, rub the gold everywhere with wool, then the gold is taken away where the ground is not applied’. Used cotton wool on </a:t>
            </a:r>
            <a:r>
              <a:rPr lang="en-GB" sz="1200" kern="1200" dirty="0" err="1">
                <a:solidFill>
                  <a:schemeClr val="tx1"/>
                </a:solidFill>
                <a:effectLst/>
                <a:latin typeface="+mn-lt"/>
                <a:ea typeface="+mn-ea"/>
                <a:cs typeface="+mn-cs"/>
              </a:rPr>
              <a:t>Blondeel</a:t>
            </a:r>
            <a:r>
              <a:rPr lang="en-GB" sz="1200" kern="1200" dirty="0">
                <a:solidFill>
                  <a:schemeClr val="tx1"/>
                </a:solidFill>
                <a:effectLst/>
                <a:latin typeface="+mn-lt"/>
                <a:ea typeface="+mn-ea"/>
                <a:cs typeface="+mn-cs"/>
              </a:rPr>
              <a:t> panel</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Didn’t need to remove excess from water-gilded panel, but this did need to be burnished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Burnished same day gold applied, about 3 hours later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Tricky not to mark grooves into gold – begin lightly then increase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 Rubbing burnished on clothes first may have helped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are we looking for? C: when the gold comes out almost dark, it is so shiny’</a:t>
            </a:r>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Removing excess gold</a:t>
            </a:r>
          </a:p>
          <a:p>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also suggests patting it down with cotton wool and working away excess with fingertips. In fact, patting down and working away excess was more successful using a soft brush, and after leaving the mordant enough time to fully dry first. </a:t>
            </a:r>
            <a:r>
              <a:rPr lang="en-US" sz="1200" kern="1200" dirty="0">
                <a:solidFill>
                  <a:schemeClr val="tx1"/>
                </a:solidFill>
                <a:effectLst/>
                <a:latin typeface="+mn-lt"/>
                <a:ea typeface="+mn-ea"/>
                <a:cs typeface="+mn-cs"/>
              </a:rPr>
              <a:t>The method for gilding is similarly described in the Strasbourg Manuscript: ‘then cut the gold … and lay them one next to the other, where the ground is. Press delicately the gold with cotton onto the ground until it is well covered everywhere with gold or silver. After that, rub the gold everywhere with wool, then the gold is taken away where the ground is not applied’ (Neven 2016: 91, 133). Rather than using cotton, then wool, cotton wool was used in on the </a:t>
            </a:r>
            <a:r>
              <a:rPr lang="en-US" sz="1200" kern="1200" dirty="0" err="1">
                <a:solidFill>
                  <a:schemeClr val="tx1"/>
                </a:solidFill>
                <a:effectLst/>
                <a:latin typeface="+mn-lt"/>
                <a:ea typeface="+mn-ea"/>
                <a:cs typeface="+mn-cs"/>
              </a:rPr>
              <a:t>Blondeel</a:t>
            </a:r>
            <a:r>
              <a:rPr lang="en-US" sz="1200" kern="1200" dirty="0">
                <a:solidFill>
                  <a:schemeClr val="tx1"/>
                </a:solidFill>
                <a:effectLst/>
                <a:latin typeface="+mn-lt"/>
                <a:ea typeface="+mn-ea"/>
                <a:cs typeface="+mn-cs"/>
              </a:rPr>
              <a:t> reconstruction for both these steps.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Burnishing the </a:t>
            </a:r>
            <a:r>
              <a:rPr lang="en-GB" sz="1200" b="1" i="1" kern="1200" dirty="0" err="1">
                <a:solidFill>
                  <a:schemeClr val="tx1"/>
                </a:solidFill>
                <a:effectLst/>
                <a:latin typeface="+mn-lt"/>
                <a:ea typeface="+mn-ea"/>
                <a:cs typeface="+mn-cs"/>
              </a:rPr>
              <a:t>Nardo</a:t>
            </a:r>
            <a:r>
              <a:rPr lang="en-GB" sz="1200" b="1" i="1" kern="1200" dirty="0">
                <a:solidFill>
                  <a:schemeClr val="tx1"/>
                </a:solidFill>
                <a:effectLst/>
                <a:latin typeface="+mn-lt"/>
                <a:ea typeface="+mn-ea"/>
                <a:cs typeface="+mn-cs"/>
              </a:rPr>
              <a:t> gold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Of course, we didn’t need to remove any excess gold from the water-gilded panel, but this gold did need to be burnished, unlike the oil-gilded panels. According to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suitable materials for burnishing gold are iron ore rock, sapphires, emeralds, </a:t>
            </a:r>
            <a:r>
              <a:rPr lang="en-GB" sz="1200" kern="1200" dirty="0" err="1">
                <a:solidFill>
                  <a:schemeClr val="tx1"/>
                </a:solidFill>
                <a:effectLst/>
                <a:latin typeface="+mn-lt"/>
                <a:ea typeface="+mn-ea"/>
                <a:cs typeface="+mn-cs"/>
              </a:rPr>
              <a:t>balas</a:t>
            </a:r>
            <a:r>
              <a:rPr lang="en-GB" sz="1200" kern="1200" dirty="0">
                <a:solidFill>
                  <a:schemeClr val="tx1"/>
                </a:solidFill>
                <a:effectLst/>
                <a:latin typeface="+mn-lt"/>
                <a:ea typeface="+mn-ea"/>
                <a:cs typeface="+mn-cs"/>
              </a:rPr>
              <a:t> rubies, topazes, rubies, garnets, and the teeth of ‘any animal that feeds finely on meat’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135, 170). A canine tooth-shaped agate burnisher was used on the reconstructions, which is hard and smooth like the burnishers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recommends. </a:t>
            </a:r>
          </a:p>
          <a:p>
            <a:r>
              <a:rPr lang="en-GB" sz="1200" kern="1200" dirty="0">
                <a:solidFill>
                  <a:schemeClr val="tx1"/>
                </a:solidFill>
                <a:effectLst/>
                <a:latin typeface="+mn-lt"/>
                <a:ea typeface="+mn-ea"/>
                <a:cs typeface="+mn-cs"/>
              </a:rPr>
              <a:t>The reconstructions were burnished the same day the gold was applied, around three hours later. It was tricky not to mark grooves into the gold with the burnisher. It was necessary to begin very lightly and increase the pressure gradually over the same areas. Rubbing the burnisher on clothes before applying it to the gold, as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recommends, may have helped by heating the burnisher a little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138, 173). Helpfully,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gives some idea of when enough burnishing is enough: ‘when the gold comes out almost dark, it is so shiny’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138, 173). According to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‘in winter you can gild as much as you want while the weather is damp and mild and not dry. In summer, gild one hour, burnish the next.’ This must be because burnishing is more likely to mark the gold rather than polish it if the bole is allowed to become too dry. </a:t>
            </a:r>
          </a:p>
          <a:p>
            <a:endParaRPr lang="en-US" dirty="0"/>
          </a:p>
        </p:txBody>
      </p:sp>
      <p:sp>
        <p:nvSpPr>
          <p:cNvPr id="4" name="Slide Number Placeholder 3"/>
          <p:cNvSpPr>
            <a:spLocks noGrp="1"/>
          </p:cNvSpPr>
          <p:nvPr>
            <p:ph type="sldNum" sz="quarter" idx="5"/>
          </p:nvPr>
        </p:nvSpPr>
        <p:spPr/>
        <p:txBody>
          <a:bodyPr/>
          <a:lstStyle/>
          <a:p>
            <a:fld id="{1713A749-F689-E746-84FD-FD02D68F6A3E}" type="slidenum">
              <a:rPr lang="en-US" smtClean="0"/>
              <a:t>17</a:t>
            </a:fld>
            <a:endParaRPr lang="en-US"/>
          </a:p>
        </p:txBody>
      </p:sp>
    </p:spTree>
    <p:extLst>
      <p:ext uri="{BB962C8B-B14F-4D97-AF65-F5344CB8AC3E}">
        <p14:creationId xmlns:p14="http://schemas.microsoft.com/office/powerpoint/2010/main" val="90485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Recipes and manuals written around the same time </a:t>
            </a:r>
            <a:r>
              <a:rPr lang="en-GB" sz="1200" kern="1200" dirty="0" err="1">
                <a:solidFill>
                  <a:schemeClr val="tx1"/>
                </a:solidFill>
                <a:effectLst/>
                <a:latin typeface="+mn-lt"/>
                <a:ea typeface="+mn-ea"/>
                <a:cs typeface="+mn-cs"/>
              </a:rPr>
              <a:t>Sellaio</a:t>
            </a:r>
            <a:r>
              <a:rPr lang="en-GB" sz="1200" kern="1200" dirty="0">
                <a:solidFill>
                  <a:schemeClr val="tx1"/>
                </a:solidFill>
                <a:effectLst/>
                <a:latin typeface="+mn-lt"/>
                <a:ea typeface="+mn-ea"/>
                <a:cs typeface="+mn-cs"/>
              </a:rPr>
              <a:t> was painting gave us an idea about the kind of techniques </a:t>
            </a:r>
            <a:r>
              <a:rPr lang="en-GB" sz="1200" kern="1200" dirty="0" err="1">
                <a:solidFill>
                  <a:schemeClr val="tx1"/>
                </a:solidFill>
                <a:effectLst/>
                <a:latin typeface="+mn-lt"/>
                <a:ea typeface="+mn-ea"/>
                <a:cs typeface="+mn-cs"/>
              </a:rPr>
              <a:t>Sellaio</a:t>
            </a:r>
            <a:r>
              <a:rPr lang="en-GB" sz="1200" kern="1200" dirty="0">
                <a:solidFill>
                  <a:schemeClr val="tx1"/>
                </a:solidFill>
                <a:effectLst/>
                <a:latin typeface="+mn-lt"/>
                <a:ea typeface="+mn-ea"/>
                <a:cs typeface="+mn-cs"/>
              </a:rPr>
              <a:t> may have used. For example, a manuscript about art written by another 14</a:t>
            </a:r>
            <a:r>
              <a:rPr lang="en-GB" sz="1200" kern="1200" baseline="30000" dirty="0">
                <a:solidFill>
                  <a:schemeClr val="tx1"/>
                </a:solidFill>
                <a:effectLst/>
                <a:latin typeface="+mn-lt"/>
                <a:ea typeface="+mn-ea"/>
                <a:cs typeface="+mn-cs"/>
              </a:rPr>
              <a:t>th—</a:t>
            </a:r>
            <a:r>
              <a:rPr lang="en-GB" sz="1200" kern="1200" baseline="0" dirty="0">
                <a:solidFill>
                  <a:schemeClr val="tx1"/>
                </a:solidFill>
                <a:effectLst/>
                <a:latin typeface="+mn-lt"/>
                <a:ea typeface="+mn-ea"/>
                <a:cs typeface="+mn-cs"/>
              </a:rPr>
              <a:t>15</a:t>
            </a:r>
            <a:r>
              <a:rPr lang="en-GB" sz="1200" kern="1200" baseline="30000" dirty="0">
                <a:solidFill>
                  <a:schemeClr val="tx1"/>
                </a:solidFill>
                <a:effectLst/>
                <a:latin typeface="+mn-lt"/>
                <a:ea typeface="+mn-ea"/>
                <a:cs typeface="+mn-cs"/>
              </a:rPr>
              <a:t>th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century Florentine artist, called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was very useful to us.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was possible to how </a:t>
            </a:r>
            <a:r>
              <a:rPr lang="en-GB" sz="1200" kern="1200" dirty="0" err="1">
                <a:solidFill>
                  <a:schemeClr val="tx1"/>
                </a:solidFill>
                <a:effectLst/>
                <a:latin typeface="+mn-lt"/>
                <a:ea typeface="+mn-ea"/>
                <a:cs typeface="+mn-cs"/>
              </a:rPr>
              <a:t>Sellaio’s</a:t>
            </a:r>
            <a:r>
              <a:rPr lang="en-GB" sz="1200" kern="1200" dirty="0">
                <a:solidFill>
                  <a:schemeClr val="tx1"/>
                </a:solidFill>
                <a:effectLst/>
                <a:latin typeface="+mn-lt"/>
                <a:ea typeface="+mn-ea"/>
                <a:cs typeface="+mn-cs"/>
              </a:rPr>
              <a:t> painting progressed by looking at how brushstrokes overlap one another.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 could also look at paint layers invisible to the naked eye by photographing the painting under different kinds of light, like ultraviolet and infra-red light.</a:t>
            </a:r>
          </a:p>
        </p:txBody>
      </p:sp>
      <p:sp>
        <p:nvSpPr>
          <p:cNvPr id="4" name="Slide Number Placeholder 3"/>
          <p:cNvSpPr>
            <a:spLocks noGrp="1"/>
          </p:cNvSpPr>
          <p:nvPr>
            <p:ph type="sldNum" sz="quarter" idx="5"/>
          </p:nvPr>
        </p:nvSpPr>
        <p:spPr/>
        <p:txBody>
          <a:bodyPr/>
          <a:lstStyle/>
          <a:p>
            <a:fld id="{BF50E8EF-2588-E841-BA77-043BF9521DC2}" type="slidenum">
              <a:rPr lang="en-US" smtClean="0"/>
              <a:t>2</a:t>
            </a:fld>
            <a:endParaRPr lang="en-US"/>
          </a:p>
        </p:txBody>
      </p:sp>
    </p:spTree>
    <p:extLst>
      <p:ext uri="{BB962C8B-B14F-4D97-AF65-F5344CB8AC3E}">
        <p14:creationId xmlns:p14="http://schemas.microsoft.com/office/powerpoint/2010/main" val="2559711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few slides we’d like to share with you how we recreated </a:t>
            </a:r>
            <a:r>
              <a:rPr lang="en-US" dirty="0" err="1"/>
              <a:t>Sellaio’s</a:t>
            </a:r>
            <a:r>
              <a:rPr lang="en-US" dirty="0"/>
              <a:t> Virgin Adoring the Child using materials and methods as close as possible to those the artist would have used.</a:t>
            </a:r>
          </a:p>
          <a:p>
            <a:endParaRPr lang="en-US" dirty="0"/>
          </a:p>
          <a:p>
            <a:r>
              <a:rPr lang="en-US" i="1" dirty="0"/>
              <a:t>Quotes used in this presentation are taken from Lara </a:t>
            </a:r>
            <a:r>
              <a:rPr lang="en-US" i="1" dirty="0" err="1"/>
              <a:t>Broeck’s</a:t>
            </a:r>
            <a:r>
              <a:rPr lang="en-US" i="1" dirty="0"/>
              <a:t> English translation of </a:t>
            </a:r>
            <a:r>
              <a:rPr lang="en-US" i="1" dirty="0" err="1"/>
              <a:t>Cennino</a:t>
            </a:r>
            <a:r>
              <a:rPr lang="en-US" i="1" dirty="0"/>
              <a:t> </a:t>
            </a:r>
            <a:r>
              <a:rPr lang="en-US" i="1" dirty="0" err="1"/>
              <a:t>Cennini’s</a:t>
            </a:r>
            <a:r>
              <a:rPr lang="en-US" i="1" dirty="0"/>
              <a:t> Il Libro </a:t>
            </a:r>
            <a:r>
              <a:rPr lang="en-US" i="1" dirty="0" err="1"/>
              <a:t>Dell’Arte</a:t>
            </a:r>
            <a:endParaRPr lang="en-US" i="1" dirty="0"/>
          </a:p>
          <a:p>
            <a:r>
              <a:rPr lang="en-US" i="1" dirty="0" err="1"/>
              <a:t>Cennino</a:t>
            </a:r>
            <a:r>
              <a:rPr lang="en-US" i="1" dirty="0"/>
              <a:t>, C. 2015. Il Libro </a:t>
            </a:r>
            <a:r>
              <a:rPr lang="en-US" i="1" dirty="0" err="1"/>
              <a:t>Dell’arte</a:t>
            </a:r>
            <a:r>
              <a:rPr lang="en-US" i="1" dirty="0"/>
              <a:t> (L. </a:t>
            </a:r>
            <a:r>
              <a:rPr lang="en-US" i="1" dirty="0" err="1"/>
              <a:t>Broecke</a:t>
            </a:r>
            <a:r>
              <a:rPr lang="en-US" i="1" dirty="0"/>
              <a:t>, trans.) London: Archetype Publications Ltd.</a:t>
            </a:r>
          </a:p>
        </p:txBody>
      </p:sp>
      <p:sp>
        <p:nvSpPr>
          <p:cNvPr id="4" name="Slide Number Placeholder 3"/>
          <p:cNvSpPr>
            <a:spLocks noGrp="1"/>
          </p:cNvSpPr>
          <p:nvPr>
            <p:ph type="sldNum" sz="quarter" idx="5"/>
          </p:nvPr>
        </p:nvSpPr>
        <p:spPr/>
        <p:txBody>
          <a:bodyPr/>
          <a:lstStyle/>
          <a:p>
            <a:fld id="{BF50E8EF-2588-E841-BA77-043BF9521DC2}" type="slidenum">
              <a:rPr lang="en-US" smtClean="0"/>
              <a:t>3</a:t>
            </a:fld>
            <a:endParaRPr lang="en-US"/>
          </a:p>
        </p:txBody>
      </p:sp>
    </p:spTree>
    <p:extLst>
      <p:ext uri="{BB962C8B-B14F-4D97-AF65-F5344CB8AC3E}">
        <p14:creationId xmlns:p14="http://schemas.microsoft.com/office/powerpoint/2010/main" val="216357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First of all, we coated our wooden supports in warm animal skin glue, just as </a:t>
            </a: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recommends in his recipes.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layer stops the wood absorbing liquid from the next layers.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Quote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109, 143)</a:t>
            </a:r>
          </a:p>
        </p:txBody>
      </p:sp>
      <p:sp>
        <p:nvSpPr>
          <p:cNvPr id="4" name="Slide Number Placeholder 3"/>
          <p:cNvSpPr>
            <a:spLocks noGrp="1"/>
          </p:cNvSpPr>
          <p:nvPr>
            <p:ph type="sldNum" sz="quarter" idx="10"/>
          </p:nvPr>
        </p:nvSpPr>
        <p:spPr/>
        <p:txBody>
          <a:bodyPr/>
          <a:lstStyle/>
          <a:p>
            <a:fld id="{42970C25-5A17-4082-8685-724EDA75D687}" type="slidenum">
              <a:rPr lang="en-GB" smtClean="0"/>
              <a:t>4</a:t>
            </a:fld>
            <a:endParaRPr lang="en-GB"/>
          </a:p>
        </p:txBody>
      </p:sp>
    </p:spTree>
    <p:extLst>
      <p:ext uri="{BB962C8B-B14F-4D97-AF65-F5344CB8AC3E}">
        <p14:creationId xmlns:p14="http://schemas.microsoft.com/office/powerpoint/2010/main" val="39793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order to make the wood a more suitable surface to paint on, the artist’s workshop would have applied a a white ground layer, called gesso.</a:t>
            </a: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Sellaio</a:t>
            </a:r>
            <a:r>
              <a:rPr lang="en-GB" sz="1200" kern="1200" dirty="0">
                <a:solidFill>
                  <a:schemeClr val="tx1"/>
                </a:solidFill>
                <a:effectLst/>
                <a:latin typeface="+mn-lt"/>
                <a:ea typeface="+mn-ea"/>
                <a:cs typeface="+mn-cs"/>
              </a:rPr>
              <a:t> would have used a locally available material — gypsum, or ‘gesso’ in Italian — mixed with animal skin glue for his first gesso layer – the gesso </a:t>
            </a:r>
            <a:r>
              <a:rPr lang="en-GB" sz="1200" kern="1200" dirty="0" err="1">
                <a:solidFill>
                  <a:schemeClr val="tx1"/>
                </a:solidFill>
                <a:effectLst/>
                <a:latin typeface="+mn-lt"/>
                <a:ea typeface="+mn-ea"/>
                <a:cs typeface="+mn-cs"/>
              </a:rPr>
              <a:t>grosso</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Plaster of </a:t>
            </a:r>
            <a:r>
              <a:rPr lang="en-GB" sz="1200" kern="1200" dirty="0" err="1">
                <a:solidFill>
                  <a:schemeClr val="tx1"/>
                </a:solidFill>
                <a:effectLst/>
                <a:latin typeface="+mn-lt"/>
                <a:ea typeface="+mn-ea"/>
                <a:cs typeface="+mn-cs"/>
              </a:rPr>
              <a:t>paris</a:t>
            </a:r>
            <a:r>
              <a:rPr lang="en-GB" sz="1200" kern="1200" dirty="0">
                <a:solidFill>
                  <a:schemeClr val="tx1"/>
                </a:solidFill>
                <a:effectLst/>
                <a:latin typeface="+mn-lt"/>
                <a:ea typeface="+mn-ea"/>
                <a:cs typeface="+mn-cs"/>
              </a:rPr>
              <a:t> is very similar to gypsum, so we we mixed Plaster of Paris with animal skin glue, and spread it onto the surface.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large works, like Cupid and Psyche, </a:t>
            </a:r>
            <a:r>
              <a:rPr lang="en-GB" sz="1200" kern="1200" dirty="0" err="1">
                <a:solidFill>
                  <a:schemeClr val="tx1"/>
                </a:solidFill>
                <a:effectLst/>
                <a:latin typeface="+mn-lt"/>
                <a:ea typeface="+mn-ea"/>
                <a:cs typeface="+mn-cs"/>
              </a:rPr>
              <a:t>Sellaio</a:t>
            </a:r>
            <a:r>
              <a:rPr lang="en-GB" sz="1200" kern="1200" dirty="0">
                <a:solidFill>
                  <a:schemeClr val="tx1"/>
                </a:solidFill>
                <a:effectLst/>
                <a:latin typeface="+mn-lt"/>
                <a:ea typeface="+mn-ea"/>
                <a:cs typeface="+mn-cs"/>
              </a:rPr>
              <a:t> applied a layer of linen before the gesso to stabilise joins and even out imperfections in the wood.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Quote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115, 150). </a:t>
            </a:r>
          </a:p>
          <a:p>
            <a:endParaRPr lang="en-US" dirty="0"/>
          </a:p>
        </p:txBody>
      </p:sp>
      <p:sp>
        <p:nvSpPr>
          <p:cNvPr id="4" name="Slide Number Placeholder 3"/>
          <p:cNvSpPr>
            <a:spLocks noGrp="1"/>
          </p:cNvSpPr>
          <p:nvPr>
            <p:ph type="sldNum" sz="quarter" idx="5"/>
          </p:nvPr>
        </p:nvSpPr>
        <p:spPr/>
        <p:txBody>
          <a:bodyPr/>
          <a:lstStyle/>
          <a:p>
            <a:fld id="{42970C25-5A17-4082-8685-724EDA75D687}" type="slidenum">
              <a:rPr lang="en-GB" smtClean="0"/>
              <a:t>5</a:t>
            </a:fld>
            <a:endParaRPr lang="en-GB"/>
          </a:p>
        </p:txBody>
      </p:sp>
    </p:spTree>
    <p:extLst>
      <p:ext uri="{BB962C8B-B14F-4D97-AF65-F5344CB8AC3E}">
        <p14:creationId xmlns:p14="http://schemas.microsoft.com/office/powerpoint/2010/main" val="137656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While the gypsum—glue mixture is fine for the initial layer of gesso ground, the mixture is quite coarse and rough. </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To get an even smoother surface to paint on, </a:t>
            </a:r>
            <a:r>
              <a:rPr lang="en-GB" sz="1200" b="0" kern="1200" dirty="0" err="1">
                <a:solidFill>
                  <a:schemeClr val="tx1"/>
                </a:solidFill>
                <a:effectLst/>
                <a:latin typeface="+mn-lt"/>
                <a:ea typeface="+mn-ea"/>
                <a:cs typeface="+mn-cs"/>
              </a:rPr>
              <a:t>Sellaio</a:t>
            </a:r>
            <a:r>
              <a:rPr lang="en-GB" sz="1200" b="0" kern="1200" dirty="0">
                <a:solidFill>
                  <a:schemeClr val="tx1"/>
                </a:solidFill>
                <a:effectLst/>
                <a:latin typeface="+mn-lt"/>
                <a:ea typeface="+mn-ea"/>
                <a:cs typeface="+mn-cs"/>
              </a:rPr>
              <a:t> would have applied further layers of what was known as ‘gesso </a:t>
            </a:r>
            <a:r>
              <a:rPr lang="en-GB" sz="1200" b="0" kern="1200" dirty="0" err="1">
                <a:solidFill>
                  <a:schemeClr val="tx1"/>
                </a:solidFill>
                <a:effectLst/>
                <a:latin typeface="+mn-lt"/>
                <a:ea typeface="+mn-ea"/>
                <a:cs typeface="+mn-cs"/>
              </a:rPr>
              <a:t>sottile</a:t>
            </a:r>
            <a:r>
              <a:rPr lang="en-GB" sz="1200" b="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As </a:t>
            </a:r>
            <a:r>
              <a:rPr lang="en-GB" sz="1200" b="0" kern="1200" dirty="0" err="1">
                <a:solidFill>
                  <a:schemeClr val="tx1"/>
                </a:solidFill>
                <a:effectLst/>
                <a:latin typeface="+mn-lt"/>
                <a:ea typeface="+mn-ea"/>
                <a:cs typeface="+mn-cs"/>
              </a:rPr>
              <a:t>Cennino</a:t>
            </a:r>
            <a:r>
              <a:rPr lang="en-GB" sz="1200" b="0" kern="1200" dirty="0">
                <a:solidFill>
                  <a:schemeClr val="tx1"/>
                </a:solidFill>
                <a:effectLst/>
                <a:latin typeface="+mn-lt"/>
                <a:ea typeface="+mn-ea"/>
                <a:cs typeface="+mn-cs"/>
              </a:rPr>
              <a:t> tells us, gesso </a:t>
            </a:r>
            <a:r>
              <a:rPr lang="en-GB" sz="1200" b="0" kern="1200" dirty="0" err="1">
                <a:solidFill>
                  <a:schemeClr val="tx1"/>
                </a:solidFill>
                <a:effectLst/>
                <a:latin typeface="+mn-lt"/>
                <a:ea typeface="+mn-ea"/>
                <a:cs typeface="+mn-cs"/>
              </a:rPr>
              <a:t>sottile</a:t>
            </a:r>
            <a:r>
              <a:rPr lang="en-GB" sz="1200" b="0" kern="1200" dirty="0">
                <a:solidFill>
                  <a:schemeClr val="tx1"/>
                </a:solidFill>
                <a:effectLst/>
                <a:latin typeface="+mn-lt"/>
                <a:ea typeface="+mn-ea"/>
                <a:cs typeface="+mn-cs"/>
              </a:rPr>
              <a:t> comes from the same starting material gesso </a:t>
            </a:r>
            <a:r>
              <a:rPr lang="en-GB" sz="1200" b="0" kern="1200" dirty="0" err="1">
                <a:solidFill>
                  <a:schemeClr val="tx1"/>
                </a:solidFill>
                <a:effectLst/>
                <a:latin typeface="+mn-lt"/>
                <a:ea typeface="+mn-ea"/>
                <a:cs typeface="+mn-cs"/>
              </a:rPr>
              <a:t>grosso</a:t>
            </a:r>
            <a:r>
              <a:rPr lang="en-GB" sz="1200" b="0" kern="1200" dirty="0">
                <a:solidFill>
                  <a:schemeClr val="tx1"/>
                </a:solidFill>
                <a:effectLst/>
                <a:latin typeface="+mn-lt"/>
                <a:ea typeface="+mn-ea"/>
                <a:cs typeface="+mn-cs"/>
              </a:rPr>
              <a:t>, but is soaked for a month in water. The gypsum reacts with the water (it hydrates) and smaller, finer crystals reform.</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This process, known as slaking, highlights how much early Italian artists’ knew about the materials they used and were able to manipulate them to achieve their desired properties.</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After soaking some Plaster of Paris, we dried the mixture out, mixed it with animal skin glue until runny, and then painted it thinly over the gesso </a:t>
            </a:r>
            <a:r>
              <a:rPr lang="en-GB" sz="1200" b="0" kern="1200" dirty="0" err="1">
                <a:solidFill>
                  <a:schemeClr val="tx1"/>
                </a:solidFill>
                <a:effectLst/>
                <a:latin typeface="+mn-lt"/>
                <a:ea typeface="+mn-ea"/>
                <a:cs typeface="+mn-cs"/>
              </a:rPr>
              <a:t>grosso</a:t>
            </a:r>
            <a:r>
              <a:rPr lang="en-GB" sz="1200" b="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The right-hand photo shows the </a:t>
            </a:r>
            <a:r>
              <a:rPr lang="en-GB" sz="1200" b="0" kern="1200" dirty="0" err="1">
                <a:solidFill>
                  <a:schemeClr val="tx1"/>
                </a:solidFill>
                <a:effectLst/>
                <a:latin typeface="+mn-lt"/>
                <a:ea typeface="+mn-ea"/>
                <a:cs typeface="+mn-cs"/>
              </a:rPr>
              <a:t>sottile</a:t>
            </a:r>
            <a:r>
              <a:rPr lang="en-GB" sz="1200" b="0" kern="1200" dirty="0">
                <a:solidFill>
                  <a:schemeClr val="tx1"/>
                </a:solidFill>
                <a:effectLst/>
                <a:latin typeface="+mn-lt"/>
                <a:ea typeface="+mn-ea"/>
                <a:cs typeface="+mn-cs"/>
              </a:rPr>
              <a:t> painted over the bare wood, just to show you how thin the layers were.</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We applied eight layers of gesso </a:t>
            </a:r>
            <a:r>
              <a:rPr lang="en-GB" sz="1200" b="0" kern="1200" dirty="0" err="1">
                <a:solidFill>
                  <a:schemeClr val="tx1"/>
                </a:solidFill>
                <a:effectLst/>
                <a:latin typeface="+mn-lt"/>
                <a:ea typeface="+mn-ea"/>
                <a:cs typeface="+mn-cs"/>
              </a:rPr>
              <a:t>sottile</a:t>
            </a:r>
            <a:r>
              <a:rPr lang="en-GB" sz="1200" b="0" kern="1200" dirty="0">
                <a:solidFill>
                  <a:schemeClr val="tx1"/>
                </a:solidFill>
                <a:effectLst/>
                <a:latin typeface="+mn-lt"/>
                <a:ea typeface="+mn-ea"/>
                <a:cs typeface="+mn-cs"/>
              </a:rPr>
              <a:t>. According to </a:t>
            </a:r>
            <a:r>
              <a:rPr lang="en-GB" sz="1200" b="0" kern="1200" dirty="0" err="1">
                <a:solidFill>
                  <a:schemeClr val="tx1"/>
                </a:solidFill>
                <a:effectLst/>
                <a:latin typeface="+mn-lt"/>
                <a:ea typeface="+mn-ea"/>
                <a:cs typeface="+mn-cs"/>
              </a:rPr>
              <a:t>Cennino’s</a:t>
            </a:r>
            <a:r>
              <a:rPr lang="en-GB" sz="1200" b="0" kern="1200" dirty="0">
                <a:solidFill>
                  <a:schemeClr val="tx1"/>
                </a:solidFill>
                <a:effectLst/>
                <a:latin typeface="+mn-lt"/>
                <a:ea typeface="+mn-ea"/>
                <a:cs typeface="+mn-cs"/>
              </a:rPr>
              <a:t> recipes, it was important to wait until the layer below was almost dry, but not completely dry, before applying the next layer.</a:t>
            </a:r>
          </a:p>
          <a:p>
            <a:pPr marL="171450" lvl="0"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Quote (</a:t>
            </a:r>
            <a:r>
              <a:rPr lang="en-GB" sz="1200" i="1" kern="1200" dirty="0" err="1">
                <a:solidFill>
                  <a:schemeClr val="tx1"/>
                </a:solidFill>
                <a:effectLst/>
                <a:latin typeface="+mn-lt"/>
                <a:ea typeface="+mn-ea"/>
                <a:cs typeface="+mn-cs"/>
              </a:rPr>
              <a:t>Cennini</a:t>
            </a:r>
            <a:r>
              <a:rPr lang="en-GB" sz="1200" i="1" kern="1200" dirty="0">
                <a:solidFill>
                  <a:schemeClr val="tx1"/>
                </a:solidFill>
                <a:effectLst/>
                <a:latin typeface="+mn-lt"/>
                <a:ea typeface="+mn-ea"/>
                <a:cs typeface="+mn-cs"/>
              </a:rPr>
              <a:t> 2015: 116, 152-154</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42970C25-5A17-4082-8685-724EDA75D687}" type="slidenum">
              <a:rPr lang="en-GB" smtClean="0"/>
              <a:t>6</a:t>
            </a:fld>
            <a:endParaRPr lang="en-GB"/>
          </a:p>
        </p:txBody>
      </p:sp>
    </p:spTree>
    <p:extLst>
      <p:ext uri="{BB962C8B-B14F-4D97-AF65-F5344CB8AC3E}">
        <p14:creationId xmlns:p14="http://schemas.microsoft.com/office/powerpoint/2010/main" val="410254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Cennino</a:t>
            </a:r>
            <a:r>
              <a:rPr lang="en-GB" sz="1200" kern="1200" dirty="0">
                <a:solidFill>
                  <a:schemeClr val="tx1"/>
                </a:solidFill>
                <a:effectLst/>
                <a:latin typeface="+mn-lt"/>
                <a:ea typeface="+mn-ea"/>
                <a:cs typeface="+mn-cs"/>
              </a:rPr>
              <a:t> suggests dusting charcoal powder over the dried gesso </a:t>
            </a:r>
            <a:r>
              <a:rPr lang="en-GB" sz="1200" kern="1200" dirty="0" err="1">
                <a:solidFill>
                  <a:schemeClr val="tx1"/>
                </a:solidFill>
                <a:effectLst/>
                <a:latin typeface="+mn-lt"/>
                <a:ea typeface="+mn-ea"/>
                <a:cs typeface="+mn-cs"/>
              </a:rPr>
              <a:t>sottile</a:t>
            </a:r>
            <a:r>
              <a:rPr lang="en-GB" sz="1200" kern="1200" dirty="0">
                <a:solidFill>
                  <a:schemeClr val="tx1"/>
                </a:solidFill>
                <a:effectLst/>
                <a:latin typeface="+mn-lt"/>
                <a:ea typeface="+mn-ea"/>
                <a:cs typeface="+mn-cs"/>
              </a:rPr>
              <a:t> and sweeping it into the texture with a feather to see where the gesso needs smoothing.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idea is to scrape and rub the panel smooth until you can no longer see any charcoal</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surprised us how time consuming and physically demanding it was to simply prepare the panel for painting. The process I’ve described so far took us several days. It’s likely that the original painting was a collaborative effort, and that </a:t>
            </a:r>
            <a:r>
              <a:rPr lang="en-GB" sz="1200" kern="1200" dirty="0" err="1">
                <a:solidFill>
                  <a:schemeClr val="tx1"/>
                </a:solidFill>
                <a:effectLst/>
                <a:latin typeface="+mn-lt"/>
                <a:ea typeface="+mn-ea"/>
                <a:cs typeface="+mn-cs"/>
              </a:rPr>
              <a:t>Sellaio</a:t>
            </a:r>
            <a:r>
              <a:rPr lang="en-GB" sz="1200" kern="1200" dirty="0">
                <a:solidFill>
                  <a:schemeClr val="tx1"/>
                </a:solidFill>
                <a:effectLst/>
                <a:latin typeface="+mn-lt"/>
                <a:ea typeface="+mn-ea"/>
                <a:cs typeface="+mn-cs"/>
              </a:rPr>
              <a:t> would have employed workshop assistants to complete these steps.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Quote (</a:t>
            </a:r>
            <a:r>
              <a:rPr lang="en-GB" sz="1200" kern="1200" dirty="0" err="1">
                <a:solidFill>
                  <a:schemeClr val="tx1"/>
                </a:solidFill>
                <a:effectLst/>
                <a:latin typeface="+mn-lt"/>
                <a:ea typeface="+mn-ea"/>
                <a:cs typeface="+mn-cs"/>
              </a:rPr>
              <a:t>Cennini</a:t>
            </a:r>
            <a:r>
              <a:rPr lang="en-GB" sz="1200" kern="1200" dirty="0">
                <a:solidFill>
                  <a:schemeClr val="tx1"/>
                </a:solidFill>
                <a:effectLst/>
                <a:latin typeface="+mn-lt"/>
                <a:ea typeface="+mn-ea"/>
                <a:cs typeface="+mn-cs"/>
              </a:rPr>
              <a:t> 2015: 121, 157). </a:t>
            </a:r>
          </a:p>
        </p:txBody>
      </p:sp>
      <p:sp>
        <p:nvSpPr>
          <p:cNvPr id="4" name="Slide Number Placeholder 3"/>
          <p:cNvSpPr>
            <a:spLocks noGrp="1"/>
          </p:cNvSpPr>
          <p:nvPr>
            <p:ph type="sldNum" sz="quarter" idx="5"/>
          </p:nvPr>
        </p:nvSpPr>
        <p:spPr/>
        <p:txBody>
          <a:bodyPr/>
          <a:lstStyle/>
          <a:p>
            <a:fld id="{42970C25-5A17-4082-8685-724EDA75D687}" type="slidenum">
              <a:rPr lang="en-GB" smtClean="0"/>
              <a:t>7</a:t>
            </a:fld>
            <a:endParaRPr lang="en-GB"/>
          </a:p>
        </p:txBody>
      </p:sp>
    </p:spTree>
    <p:extLst>
      <p:ext uri="{BB962C8B-B14F-4D97-AF65-F5344CB8AC3E}">
        <p14:creationId xmlns:p14="http://schemas.microsoft.com/office/powerpoint/2010/main" val="403658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After smoothing the gesso, the panel was ready to draw and paint on.</a:t>
            </a:r>
          </a:p>
          <a:p>
            <a:pPr marL="171450" indent="-171450">
              <a:buFont typeface="Arial" panose="020B0604020202020204" pitchFamily="34" charset="0"/>
              <a:buChar char="•"/>
            </a:pPr>
            <a:r>
              <a:rPr lang="en-GB" dirty="0"/>
              <a:t>The dark outlines seen in an infra-red image of the painting may indicate where the design was outlined in a carbon-containing material by </a:t>
            </a:r>
            <a:r>
              <a:rPr lang="en-GB" dirty="0" err="1"/>
              <a:t>Sellaio</a:t>
            </a:r>
            <a:r>
              <a:rPr lang="en-GB" dirty="0"/>
              <a:t> before it was painted.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Sellaio</a:t>
            </a:r>
            <a:r>
              <a:rPr lang="en-GB" dirty="0"/>
              <a:t> painted a number of very similar paintings to this one, so it is likely his workshop reused a template for the design, known as  a cartoon, and traced it onto the panel, rather than drawing or painting freehand.</a:t>
            </a:r>
          </a:p>
          <a:p>
            <a:endParaRPr lang="en-GB" dirty="0"/>
          </a:p>
        </p:txBody>
      </p:sp>
      <p:sp>
        <p:nvSpPr>
          <p:cNvPr id="4" name="Slide Number Placeholder 3"/>
          <p:cNvSpPr>
            <a:spLocks noGrp="1"/>
          </p:cNvSpPr>
          <p:nvPr>
            <p:ph type="sldNum" sz="quarter" idx="5"/>
          </p:nvPr>
        </p:nvSpPr>
        <p:spPr/>
        <p:txBody>
          <a:bodyPr/>
          <a:lstStyle/>
          <a:p>
            <a:fld id="{BF50E8EF-2588-E841-BA77-043BF9521DC2}" type="slidenum">
              <a:rPr lang="en-US" smtClean="0"/>
              <a:t>8</a:t>
            </a:fld>
            <a:endParaRPr lang="en-US"/>
          </a:p>
        </p:txBody>
      </p:sp>
    </p:spTree>
    <p:extLst>
      <p:ext uri="{BB962C8B-B14F-4D97-AF65-F5344CB8AC3E}">
        <p14:creationId xmlns:p14="http://schemas.microsoft.com/office/powerpoint/2010/main" val="285022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One way the artist’s workshop could have transferred their design would have been to dust charcoal onto the back of their paper cartoon, to place the charcoal side down onto the panel, and to then press over the lines with a sharp tool.</a:t>
            </a:r>
          </a:p>
          <a:p>
            <a:pPr marL="171450" indent="-171450">
              <a:buFont typeface="Arial" panose="020B0604020202020204" pitchFamily="34" charset="0"/>
              <a:buChar char="•"/>
            </a:pPr>
            <a:r>
              <a:rPr lang="en-GB" dirty="0"/>
              <a:t>This transfer method is called ‘</a:t>
            </a:r>
            <a:r>
              <a:rPr lang="en-GB" dirty="0" err="1"/>
              <a:t>calco</a:t>
            </a:r>
            <a:r>
              <a:rPr lang="en-GB" dirty="0"/>
              <a:t>’.</a:t>
            </a:r>
          </a:p>
          <a:p>
            <a:pPr marL="171450" indent="-171450">
              <a:buFont typeface="Arial" panose="020B0604020202020204" pitchFamily="34" charset="0"/>
              <a:buChar char="•"/>
            </a:pPr>
            <a:r>
              <a:rPr lang="en-GB" dirty="0"/>
              <a:t>We found that this method worked well, and left clear, clean lines of charcoal on the panel.</a:t>
            </a:r>
          </a:p>
          <a:p>
            <a:pPr marL="171450" indent="-171450">
              <a:buFont typeface="Arial" panose="020B0604020202020204" pitchFamily="34" charset="0"/>
              <a:buChar char="•"/>
            </a:pPr>
            <a:r>
              <a:rPr lang="en-GB" dirty="0"/>
              <a:t>After this, we reinforced our charcoal drawing with quills and ink that we made by grinding charcoal in gum Arabic dissolved in water</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Quote (</a:t>
            </a:r>
            <a:r>
              <a:rPr lang="en-GB" dirty="0" err="1"/>
              <a:t>Cennini</a:t>
            </a:r>
            <a:r>
              <a:rPr lang="en-GB" dirty="0"/>
              <a:t> 2015: 122, 158)</a:t>
            </a:r>
          </a:p>
        </p:txBody>
      </p:sp>
      <p:sp>
        <p:nvSpPr>
          <p:cNvPr id="4" name="Slide Number Placeholder 3"/>
          <p:cNvSpPr>
            <a:spLocks noGrp="1"/>
          </p:cNvSpPr>
          <p:nvPr>
            <p:ph type="sldNum" sz="quarter" idx="5"/>
          </p:nvPr>
        </p:nvSpPr>
        <p:spPr/>
        <p:txBody>
          <a:bodyPr/>
          <a:lstStyle/>
          <a:p>
            <a:fld id="{BF50E8EF-2588-E841-BA77-043BF9521DC2}" type="slidenum">
              <a:rPr lang="en-US" smtClean="0"/>
              <a:t>9</a:t>
            </a:fld>
            <a:endParaRPr lang="en-US"/>
          </a:p>
        </p:txBody>
      </p:sp>
    </p:spTree>
    <p:extLst>
      <p:ext uri="{BB962C8B-B14F-4D97-AF65-F5344CB8AC3E}">
        <p14:creationId xmlns:p14="http://schemas.microsoft.com/office/powerpoint/2010/main" val="220368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21A8-5C73-9541-86FA-735C5BF152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A8D52-A19E-5943-84F0-078599A120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FDB49B-E4EF-7740-BB92-5F1CAB300900}"/>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5" name="Footer Placeholder 4">
            <a:extLst>
              <a:ext uri="{FF2B5EF4-FFF2-40B4-BE49-F238E27FC236}">
                <a16:creationId xmlns:a16="http://schemas.microsoft.com/office/drawing/2014/main" id="{184803DA-928A-F245-BF9E-477465CE4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1CF63-A853-D142-BC7E-25DA3E219AFE}"/>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3748316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F28EB-9EB7-F94A-A31D-6DFB9996BC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EDC162-3495-0342-AD5A-5FE9ED0B81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0561E-0ED5-0947-A20C-D0DB92DEFD65}"/>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5" name="Footer Placeholder 4">
            <a:extLst>
              <a:ext uri="{FF2B5EF4-FFF2-40B4-BE49-F238E27FC236}">
                <a16:creationId xmlns:a16="http://schemas.microsoft.com/office/drawing/2014/main" id="{E164775E-A7FD-DF40-85FE-5820DA4F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20C2-84FE-BC48-BAD9-A47F1402A84C}"/>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297181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47A569-101B-004A-AA9E-445FE8177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990447-579D-A74F-9CEB-5E1DE4AE55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BF7EB-4371-1746-A4D9-1F1119CF2D3D}"/>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5" name="Footer Placeholder 4">
            <a:extLst>
              <a:ext uri="{FF2B5EF4-FFF2-40B4-BE49-F238E27FC236}">
                <a16:creationId xmlns:a16="http://schemas.microsoft.com/office/drawing/2014/main" id="{787B1580-6875-3C49-9EA9-2D9835E77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D4E10-316D-5249-8577-9EBEDF19458A}"/>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335442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1BAC-EF92-B84B-A5DB-0BDEE383DD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7D2906-79E6-714D-820F-2617E4EDB3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12C8E-91D8-6B45-A8B5-B4C1319626B2}"/>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5" name="Footer Placeholder 4">
            <a:extLst>
              <a:ext uri="{FF2B5EF4-FFF2-40B4-BE49-F238E27FC236}">
                <a16:creationId xmlns:a16="http://schemas.microsoft.com/office/drawing/2014/main" id="{F206DE1E-8805-924D-A6A2-185070045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516D1-111D-EE4F-8DB9-53011489F631}"/>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257646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3521-92DB-084B-8F1E-7C5EEE9D27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D7BB0C-573A-CF42-8B5F-C5E52772E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AB4F12-2DB9-0646-AA28-5D0E03D12AA7}"/>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5" name="Footer Placeholder 4">
            <a:extLst>
              <a:ext uri="{FF2B5EF4-FFF2-40B4-BE49-F238E27FC236}">
                <a16:creationId xmlns:a16="http://schemas.microsoft.com/office/drawing/2014/main" id="{AE9EC39E-C839-CF46-8ED2-6E940D021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A8E7B-206A-2647-8423-F7F0EB9C3A85}"/>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65547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0473-55D8-8347-8F1F-85C67C0566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90631-7748-A044-9DB6-F929246EC5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F030C-67EB-D94E-9CD4-055D3D5A62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25A0A-6FD8-554D-B155-BAEB7061AF27}"/>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6" name="Footer Placeholder 5">
            <a:extLst>
              <a:ext uri="{FF2B5EF4-FFF2-40B4-BE49-F238E27FC236}">
                <a16:creationId xmlns:a16="http://schemas.microsoft.com/office/drawing/2014/main" id="{AD94154D-8798-D24E-AE0F-4DE74AEE9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8ED5B-C94C-9B44-BA09-F1A449F71183}"/>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1816382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B647E-2952-FE4F-AAA6-440394EF5B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20E6E-A523-2341-921C-C5F301085F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D913E-D5CC-2442-A53D-C91D979D06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1756F5-CD01-F844-8377-B7533A75B0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2B5139-20BC-DE4B-85C0-4CD985540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11B1B-4125-7145-8016-C2E7E87760B6}"/>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8" name="Footer Placeholder 7">
            <a:extLst>
              <a:ext uri="{FF2B5EF4-FFF2-40B4-BE49-F238E27FC236}">
                <a16:creationId xmlns:a16="http://schemas.microsoft.com/office/drawing/2014/main" id="{497AAE52-42C5-FB44-A260-0320DAED49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76BA66-99E5-3144-9AE6-85F7F036CD48}"/>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4074129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7D8BD-A2B3-5049-8892-B49D1DF7B0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DBC01-B2FF-574F-AF05-4E5C452B7B8E}"/>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4" name="Footer Placeholder 3">
            <a:extLst>
              <a:ext uri="{FF2B5EF4-FFF2-40B4-BE49-F238E27FC236}">
                <a16:creationId xmlns:a16="http://schemas.microsoft.com/office/drawing/2014/main" id="{9DCC7007-2DA0-524E-9AE4-04B7847CFE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65C16E-D826-674D-8FDA-5992415B6DAF}"/>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839497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96FBE-536A-C147-A6F7-61824937E93C}"/>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3" name="Footer Placeholder 2">
            <a:extLst>
              <a:ext uri="{FF2B5EF4-FFF2-40B4-BE49-F238E27FC236}">
                <a16:creationId xmlns:a16="http://schemas.microsoft.com/office/drawing/2014/main" id="{3D1EF069-1D36-1846-8930-79F5C4A72C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FF6214-B89B-2F4B-B523-0EFF00EE9C46}"/>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249247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5EA2-F855-4E49-965F-024C525D5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4DE827-FA99-994F-9CD2-FED1400E07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91ACBE-13D7-2D4B-AEDE-64E775E37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D9E90-1F59-BD42-B3EE-8C74E02CC41B}"/>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6" name="Footer Placeholder 5">
            <a:extLst>
              <a:ext uri="{FF2B5EF4-FFF2-40B4-BE49-F238E27FC236}">
                <a16:creationId xmlns:a16="http://schemas.microsoft.com/office/drawing/2014/main" id="{E0B54995-6724-B64A-8FDC-F9CA673C4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B8AC3-2DFF-2B49-9375-C0F431FB19CA}"/>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296038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10C6C-9E5E-8942-9566-7EF0BE3B1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B22E3-A890-A04C-A5DA-F79FDD4F6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AECCE8-463D-8E4C-BE64-5CBC7F5F6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BF564-1872-114B-8F7F-A06A41655F6F}"/>
              </a:ext>
            </a:extLst>
          </p:cNvPr>
          <p:cNvSpPr>
            <a:spLocks noGrp="1"/>
          </p:cNvSpPr>
          <p:nvPr>
            <p:ph type="dt" sz="half" idx="10"/>
          </p:nvPr>
        </p:nvSpPr>
        <p:spPr/>
        <p:txBody>
          <a:bodyPr/>
          <a:lstStyle/>
          <a:p>
            <a:fld id="{70DE2E90-10CE-0544-AE78-4F51ED0EF5BA}" type="datetimeFigureOut">
              <a:rPr lang="en-US" smtClean="0"/>
              <a:t>3/13/2020</a:t>
            </a:fld>
            <a:endParaRPr lang="en-US"/>
          </a:p>
        </p:txBody>
      </p:sp>
      <p:sp>
        <p:nvSpPr>
          <p:cNvPr id="6" name="Footer Placeholder 5">
            <a:extLst>
              <a:ext uri="{FF2B5EF4-FFF2-40B4-BE49-F238E27FC236}">
                <a16:creationId xmlns:a16="http://schemas.microsoft.com/office/drawing/2014/main" id="{4DF5803D-36D5-564A-990D-3589CAEFA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29B1-3456-A945-B69F-50CE744C770F}"/>
              </a:ext>
            </a:extLst>
          </p:cNvPr>
          <p:cNvSpPr>
            <a:spLocks noGrp="1"/>
          </p:cNvSpPr>
          <p:nvPr>
            <p:ph type="sldNum" sz="quarter" idx="12"/>
          </p:nvPr>
        </p:nvSpPr>
        <p:spPr/>
        <p:txBody>
          <a:bodyPr/>
          <a:lstStyle/>
          <a:p>
            <a:fld id="{698DC412-8BB7-514C-833C-E12AE3F69E4C}" type="slidenum">
              <a:rPr lang="en-US" smtClean="0"/>
              <a:t>‹#›</a:t>
            </a:fld>
            <a:endParaRPr lang="en-US"/>
          </a:p>
        </p:txBody>
      </p:sp>
    </p:spTree>
    <p:extLst>
      <p:ext uri="{BB962C8B-B14F-4D97-AF65-F5344CB8AC3E}">
        <p14:creationId xmlns:p14="http://schemas.microsoft.com/office/powerpoint/2010/main" val="365434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F019E-47C4-504C-831E-90465B4E4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B082A-59CF-EF40-A1EC-3757483ED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8702A-1F74-844E-ADEF-B026608CC1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E2E90-10CE-0544-AE78-4F51ED0EF5BA}" type="datetimeFigureOut">
              <a:rPr lang="en-US" smtClean="0"/>
              <a:t>3/13/2020</a:t>
            </a:fld>
            <a:endParaRPr lang="en-US"/>
          </a:p>
        </p:txBody>
      </p:sp>
      <p:sp>
        <p:nvSpPr>
          <p:cNvPr id="5" name="Footer Placeholder 4">
            <a:extLst>
              <a:ext uri="{FF2B5EF4-FFF2-40B4-BE49-F238E27FC236}">
                <a16:creationId xmlns:a16="http://schemas.microsoft.com/office/drawing/2014/main" id="{7238245F-7AB8-2945-BBA3-C79EFF3C1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1291FE-5A85-284F-8383-C71454D77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DC412-8BB7-514C-833C-E12AE3F69E4C}" type="slidenum">
              <a:rPr lang="en-US" smtClean="0"/>
              <a:t>‹#›</a:t>
            </a:fld>
            <a:endParaRPr lang="en-US"/>
          </a:p>
        </p:txBody>
      </p:sp>
    </p:spTree>
    <p:extLst>
      <p:ext uri="{BB962C8B-B14F-4D97-AF65-F5344CB8AC3E}">
        <p14:creationId xmlns:p14="http://schemas.microsoft.com/office/powerpoint/2010/main" val="2602399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tiff"/><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AC9E-2895-E144-9FF8-E23A473F5DF4}"/>
              </a:ext>
            </a:extLst>
          </p:cNvPr>
          <p:cNvSpPr>
            <a:spLocks noGrp="1"/>
          </p:cNvSpPr>
          <p:nvPr>
            <p:ph type="title"/>
          </p:nvPr>
        </p:nvSpPr>
        <p:spPr>
          <a:xfrm>
            <a:off x="4363634" y="1067736"/>
            <a:ext cx="7627619" cy="1325563"/>
          </a:xfrm>
        </p:spPr>
        <p:txBody>
          <a:bodyPr>
            <a:normAutofit fontScale="90000"/>
          </a:bodyPr>
          <a:lstStyle/>
          <a:p>
            <a:br>
              <a:rPr lang="en-GB" i="1" dirty="0">
                <a:latin typeface="Baskerville" panose="02020502070401020303" pitchFamily="18" charset="0"/>
                <a:ea typeface="Baskerville" panose="02020502070401020303" pitchFamily="18" charset="0"/>
              </a:rPr>
            </a:br>
            <a:r>
              <a:rPr lang="en-GB" dirty="0">
                <a:latin typeface="Baskerville" panose="02020502070401020303" pitchFamily="18" charset="0"/>
                <a:ea typeface="Baskerville" panose="02020502070401020303" pitchFamily="18" charset="0"/>
              </a:rPr>
              <a:t>Reconstructing Jacopo del </a:t>
            </a:r>
            <a:r>
              <a:rPr lang="en-GB" dirty="0" err="1">
                <a:latin typeface="Baskerville" panose="02020502070401020303" pitchFamily="18" charset="0"/>
                <a:ea typeface="Baskerville" panose="02020502070401020303" pitchFamily="18" charset="0"/>
              </a:rPr>
              <a:t>Sellaio’s</a:t>
            </a:r>
            <a:r>
              <a:rPr lang="en-GB" dirty="0">
                <a:latin typeface="Baskerville" panose="02020502070401020303" pitchFamily="18" charset="0"/>
                <a:ea typeface="Baskerville" panose="02020502070401020303" pitchFamily="18" charset="0"/>
              </a:rPr>
              <a:t> techniques and materials </a:t>
            </a:r>
            <a:br>
              <a:rPr lang="en-GB" dirty="0">
                <a:latin typeface="Baskerville" panose="02020502070401020303" pitchFamily="18" charset="0"/>
                <a:ea typeface="Baskerville" panose="02020502070401020303" pitchFamily="18" charset="0"/>
              </a:rPr>
            </a:br>
            <a:br>
              <a:rPr lang="en-GB" dirty="0">
                <a:latin typeface="Baskerville" panose="02020502070401020303" pitchFamily="18" charset="0"/>
                <a:ea typeface="Baskerville" panose="02020502070401020303" pitchFamily="18" charset="0"/>
              </a:rPr>
            </a:br>
            <a:r>
              <a:rPr lang="en-GB" sz="3100" i="1" dirty="0">
                <a:latin typeface="Baskerville" panose="02020502070401020303" pitchFamily="18" charset="0"/>
                <a:ea typeface="Baskerville" panose="02020502070401020303" pitchFamily="18" charset="0"/>
              </a:rPr>
              <a:t>Virgin adoring the Child </a:t>
            </a:r>
            <a:br>
              <a:rPr lang="en-GB" sz="3100" i="1" dirty="0">
                <a:latin typeface="Baskerville" panose="02020502070401020303" pitchFamily="18" charset="0"/>
                <a:ea typeface="Baskerville" panose="02020502070401020303" pitchFamily="18" charset="0"/>
              </a:rPr>
            </a:br>
            <a:r>
              <a:rPr lang="en-GB" sz="3100" dirty="0">
                <a:latin typeface="Baskerville" panose="02020502070401020303" pitchFamily="18" charset="0"/>
                <a:ea typeface="Baskerville" panose="02020502070401020303" pitchFamily="18" charset="0"/>
              </a:rPr>
              <a:t>c. 1473</a:t>
            </a:r>
            <a:br>
              <a:rPr lang="en-GB" sz="3100" dirty="0">
                <a:latin typeface="Baskerville" panose="02020502070401020303" pitchFamily="18" charset="0"/>
                <a:ea typeface="Baskerville" panose="02020502070401020303" pitchFamily="18" charset="0"/>
              </a:rPr>
            </a:br>
            <a:r>
              <a:rPr lang="en-GB" sz="1800" dirty="0">
                <a:latin typeface="Baskerville" panose="02020502070401020303" pitchFamily="18" charset="0"/>
                <a:ea typeface="Baskerville" panose="02020502070401020303" pitchFamily="18" charset="0"/>
              </a:rPr>
              <a:t>The Fitzwilliam Museum</a:t>
            </a:r>
            <a:br>
              <a:rPr lang="en-GB" dirty="0">
                <a:latin typeface="Baskerville" panose="02020502070401020303" pitchFamily="18" charset="0"/>
                <a:ea typeface="Baskerville" panose="02020502070401020303" pitchFamily="18" charset="0"/>
              </a:rPr>
            </a:br>
            <a:r>
              <a:rPr lang="en-GB" dirty="0">
                <a:effectLst/>
                <a:latin typeface="Baskerville" panose="02020502070401020303" pitchFamily="18" charset="0"/>
                <a:ea typeface="Baskerville" panose="02020502070401020303" pitchFamily="18" charset="0"/>
              </a:rPr>
              <a:t> </a:t>
            </a:r>
            <a:endParaRPr lang="en-US" dirty="0">
              <a:latin typeface="Baskerville" panose="02020502070401020303" pitchFamily="18" charset="0"/>
              <a:ea typeface="Baskerville" panose="02020502070401020303" pitchFamily="18" charset="0"/>
            </a:endParaRPr>
          </a:p>
        </p:txBody>
      </p:sp>
      <p:pic>
        <p:nvPicPr>
          <p:cNvPr id="5" name="Picture 4">
            <a:extLst>
              <a:ext uri="{FF2B5EF4-FFF2-40B4-BE49-F238E27FC236}">
                <a16:creationId xmlns:a16="http://schemas.microsoft.com/office/drawing/2014/main" id="{6A7E6BD3-AB6D-DC40-B478-903FEC0D4B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0748" y="470175"/>
            <a:ext cx="3950752" cy="5917650"/>
          </a:xfrm>
          <a:prstGeom prst="rect">
            <a:avLst/>
          </a:prstGeom>
        </p:spPr>
      </p:pic>
      <p:pic>
        <p:nvPicPr>
          <p:cNvPr id="6" name="Picture 5">
            <a:extLst>
              <a:ext uri="{FF2B5EF4-FFF2-40B4-BE49-F238E27FC236}">
                <a16:creationId xmlns:a16="http://schemas.microsoft.com/office/drawing/2014/main" id="{5EEBECCE-9D5E-E147-BAE9-89ECC0B5DF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3634" y="3210168"/>
            <a:ext cx="4129107" cy="3177657"/>
          </a:xfrm>
          <a:prstGeom prst="rect">
            <a:avLst/>
          </a:prstGeom>
        </p:spPr>
      </p:pic>
      <p:pic>
        <p:nvPicPr>
          <p:cNvPr id="7" name="Content Placeholder 4">
            <a:extLst>
              <a:ext uri="{FF2B5EF4-FFF2-40B4-BE49-F238E27FC236}">
                <a16:creationId xmlns:a16="http://schemas.microsoft.com/office/drawing/2014/main" id="{834C78CA-969E-A64E-BE9C-B9F0CBE3CAD6}"/>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8704875" y="2162851"/>
            <a:ext cx="3286377" cy="4224974"/>
          </a:xfrm>
        </p:spPr>
      </p:pic>
      <p:sp>
        <p:nvSpPr>
          <p:cNvPr id="4" name="TextBox 3">
            <a:extLst>
              <a:ext uri="{FF2B5EF4-FFF2-40B4-BE49-F238E27FC236}">
                <a16:creationId xmlns:a16="http://schemas.microsoft.com/office/drawing/2014/main" id="{7B10EE1B-D7F8-6C42-ABDF-FEAE55C2E46B}"/>
              </a:ext>
            </a:extLst>
          </p:cNvPr>
          <p:cNvSpPr txBox="1"/>
          <p:nvPr/>
        </p:nvSpPr>
        <p:spPr>
          <a:xfrm>
            <a:off x="200747" y="6387825"/>
            <a:ext cx="3672983" cy="369332"/>
          </a:xfrm>
          <a:prstGeom prst="rect">
            <a:avLst/>
          </a:prstGeom>
          <a:noFill/>
        </p:spPr>
        <p:txBody>
          <a:bodyPr wrap="square" rtlCol="0">
            <a:spAutoFit/>
          </a:bodyPr>
          <a:lstStyle/>
          <a:p>
            <a:r>
              <a:rPr lang="en-GB" dirty="0">
                <a:latin typeface="Baskerville" panose="02020502070401020303" pitchFamily="18" charset="0"/>
                <a:ea typeface="Baskerville" panose="02020502070401020303" pitchFamily="18" charset="0"/>
              </a:rPr>
              <a:t>The original painting</a:t>
            </a:r>
          </a:p>
        </p:txBody>
      </p:sp>
      <p:sp>
        <p:nvSpPr>
          <p:cNvPr id="8" name="TextBox 7">
            <a:extLst>
              <a:ext uri="{FF2B5EF4-FFF2-40B4-BE49-F238E27FC236}">
                <a16:creationId xmlns:a16="http://schemas.microsoft.com/office/drawing/2014/main" id="{3523FC4F-D449-4D48-B253-3DF23082FE1B}"/>
              </a:ext>
            </a:extLst>
          </p:cNvPr>
          <p:cNvSpPr txBox="1"/>
          <p:nvPr/>
        </p:nvSpPr>
        <p:spPr>
          <a:xfrm>
            <a:off x="4363633" y="6387825"/>
            <a:ext cx="7627619" cy="369332"/>
          </a:xfrm>
          <a:prstGeom prst="rect">
            <a:avLst/>
          </a:prstGeom>
          <a:noFill/>
        </p:spPr>
        <p:txBody>
          <a:bodyPr wrap="square" rtlCol="0">
            <a:spAutoFit/>
          </a:bodyPr>
          <a:lstStyle/>
          <a:p>
            <a:r>
              <a:rPr lang="en-GB" dirty="0">
                <a:latin typeface="Baskerville" panose="02020502070401020303" pitchFamily="18" charset="0"/>
                <a:ea typeface="Baskerville" panose="02020502070401020303" pitchFamily="18" charset="0"/>
              </a:rPr>
              <a:t>Reconstructions by Joanna Neville and Rowan Frame, Hamilton Kerr Institute</a:t>
            </a:r>
          </a:p>
        </p:txBody>
      </p:sp>
      <p:sp>
        <p:nvSpPr>
          <p:cNvPr id="9" name="TextBox 8">
            <a:extLst>
              <a:ext uri="{FF2B5EF4-FFF2-40B4-BE49-F238E27FC236}">
                <a16:creationId xmlns:a16="http://schemas.microsoft.com/office/drawing/2014/main" id="{D9DA6EF3-DDDA-444D-8DB9-B51D400B8F93}"/>
              </a:ext>
            </a:extLst>
          </p:cNvPr>
          <p:cNvSpPr txBox="1"/>
          <p:nvPr/>
        </p:nvSpPr>
        <p:spPr>
          <a:xfrm rot="16200000">
            <a:off x="-798182" y="5343422"/>
            <a:ext cx="1842585" cy="246221"/>
          </a:xfrm>
          <a:prstGeom prst="rect">
            <a:avLst/>
          </a:prstGeom>
          <a:noFill/>
        </p:spPr>
        <p:txBody>
          <a:bodyPr wrap="square" rtlCol="0">
            <a:spAutoFit/>
          </a:bodyPr>
          <a:lstStyle/>
          <a:p>
            <a:r>
              <a:rPr lang="en-GB" sz="1000" dirty="0">
                <a:latin typeface="Baskerville" panose="02020502070401020303" pitchFamily="18" charset="0"/>
                <a:ea typeface="Baskerville" panose="02020502070401020303" pitchFamily="18" charset="0"/>
              </a:rPr>
              <a:t>© Fitzwilliam Museum</a:t>
            </a:r>
          </a:p>
        </p:txBody>
      </p:sp>
    </p:spTree>
    <p:extLst>
      <p:ext uri="{BB962C8B-B14F-4D97-AF65-F5344CB8AC3E}">
        <p14:creationId xmlns:p14="http://schemas.microsoft.com/office/powerpoint/2010/main" val="2775752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585293-2A47-4A4D-93E0-C87608D9F851}"/>
              </a:ext>
            </a:extLst>
          </p:cNvPr>
          <p:cNvSpPr txBox="1">
            <a:spLocks/>
          </p:cNvSpPr>
          <p:nvPr/>
        </p:nvSpPr>
        <p:spPr>
          <a:xfrm>
            <a:off x="245428" y="1850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a:ea typeface="Baskerville" panose="02020502070401020303" pitchFamily="18" charset="0"/>
              </a:rPr>
              <a:t> Processing pigments</a:t>
            </a:r>
          </a:p>
        </p:txBody>
      </p:sp>
      <p:pic>
        <p:nvPicPr>
          <p:cNvPr id="10" name="Picture 9">
            <a:extLst>
              <a:ext uri="{FF2B5EF4-FFF2-40B4-BE49-F238E27FC236}">
                <a16:creationId xmlns:a16="http://schemas.microsoft.com/office/drawing/2014/main" id="{2186D46A-BD77-D141-BE59-0C88E236B7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13712" y="1862138"/>
            <a:ext cx="3794760" cy="3930978"/>
          </a:xfrm>
          <a:prstGeom prst="rect">
            <a:avLst/>
          </a:prstGeom>
        </p:spPr>
      </p:pic>
      <p:pic>
        <p:nvPicPr>
          <p:cNvPr id="12" name="Picture 11">
            <a:extLst>
              <a:ext uri="{FF2B5EF4-FFF2-40B4-BE49-F238E27FC236}">
                <a16:creationId xmlns:a16="http://schemas.microsoft.com/office/drawing/2014/main" id="{562DEB54-DA75-6845-AF45-30CE8BB42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428" y="1862138"/>
            <a:ext cx="3794760" cy="3930978"/>
          </a:xfrm>
          <a:prstGeom prst="rect">
            <a:avLst/>
          </a:prstGeom>
        </p:spPr>
      </p:pic>
      <p:pic>
        <p:nvPicPr>
          <p:cNvPr id="13" name="Picture 12">
            <a:extLst>
              <a:ext uri="{FF2B5EF4-FFF2-40B4-BE49-F238E27FC236}">
                <a16:creationId xmlns:a16="http://schemas.microsoft.com/office/drawing/2014/main" id="{17207123-A1C1-3A42-AF1A-64F7BE9B98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79570" y="1862138"/>
            <a:ext cx="3794760" cy="3930978"/>
          </a:xfrm>
          <a:prstGeom prst="rect">
            <a:avLst/>
          </a:prstGeom>
        </p:spPr>
      </p:pic>
    </p:spTree>
    <p:extLst>
      <p:ext uri="{BB962C8B-B14F-4D97-AF65-F5344CB8AC3E}">
        <p14:creationId xmlns:p14="http://schemas.microsoft.com/office/powerpoint/2010/main" val="74497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81786B-5D06-A74A-A48D-8BBFE5BC42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b="-3"/>
          <a:stretch/>
        </p:blipFill>
        <p:spPr>
          <a:xfrm>
            <a:off x="1162137" y="1538288"/>
            <a:ext cx="3101709" cy="4413659"/>
          </a:xfrm>
          <a:prstGeom prst="rect">
            <a:avLst/>
          </a:prstGeom>
        </p:spPr>
      </p:pic>
      <p:pic>
        <p:nvPicPr>
          <p:cNvPr id="10" name="Picture 9">
            <a:extLst>
              <a:ext uri="{FF2B5EF4-FFF2-40B4-BE49-F238E27FC236}">
                <a16:creationId xmlns:a16="http://schemas.microsoft.com/office/drawing/2014/main" id="{0AABD1D5-A21C-5845-8DB7-A4A5A154C8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7912" y="1538288"/>
            <a:ext cx="6620488" cy="4413658"/>
          </a:xfrm>
          <a:prstGeom prst="rect">
            <a:avLst/>
          </a:prstGeom>
        </p:spPr>
      </p:pic>
      <p:sp>
        <p:nvSpPr>
          <p:cNvPr id="11" name="Title 1">
            <a:extLst>
              <a:ext uri="{FF2B5EF4-FFF2-40B4-BE49-F238E27FC236}">
                <a16:creationId xmlns:a16="http://schemas.microsoft.com/office/drawing/2014/main" id="{D4585293-2A47-4A4D-93E0-C87608D9F851}"/>
              </a:ext>
            </a:extLst>
          </p:cNvPr>
          <p:cNvSpPr txBox="1">
            <a:spLocks/>
          </p:cNvSpPr>
          <p:nvPr/>
        </p:nvSpPr>
        <p:spPr>
          <a:xfrm>
            <a:off x="368734" y="2127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a:ea typeface="Baskerville" panose="02020502070401020303" pitchFamily="18" charset="0"/>
              </a:rPr>
              <a:t>Making egg tempera paint</a:t>
            </a:r>
          </a:p>
        </p:txBody>
      </p:sp>
    </p:spTree>
    <p:extLst>
      <p:ext uri="{BB962C8B-B14F-4D97-AF65-F5344CB8AC3E}">
        <p14:creationId xmlns:p14="http://schemas.microsoft.com/office/powerpoint/2010/main" val="212811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5C68AB-82E7-0643-B3FE-2FA81476A8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8628" y="1444909"/>
            <a:ext cx="2117730" cy="2807598"/>
          </a:xfrm>
          <a:prstGeom prst="rect">
            <a:avLst/>
          </a:prstGeom>
        </p:spPr>
      </p:pic>
      <p:pic>
        <p:nvPicPr>
          <p:cNvPr id="7" name="Picture 6">
            <a:extLst>
              <a:ext uri="{FF2B5EF4-FFF2-40B4-BE49-F238E27FC236}">
                <a16:creationId xmlns:a16="http://schemas.microsoft.com/office/drawing/2014/main" id="{E88DD911-8715-0D47-AE45-9D6088E12F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81716" y="1444909"/>
            <a:ext cx="2189925" cy="2807598"/>
          </a:xfrm>
          <a:prstGeom prst="rect">
            <a:avLst/>
          </a:prstGeom>
        </p:spPr>
      </p:pic>
      <p:pic>
        <p:nvPicPr>
          <p:cNvPr id="9" name="Picture 8">
            <a:extLst>
              <a:ext uri="{FF2B5EF4-FFF2-40B4-BE49-F238E27FC236}">
                <a16:creationId xmlns:a16="http://schemas.microsoft.com/office/drawing/2014/main" id="{3D32DCB2-515F-3848-AF75-64E9F28112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6999" y="1444909"/>
            <a:ext cx="2174773" cy="2807598"/>
          </a:xfrm>
          <a:prstGeom prst="rect">
            <a:avLst/>
          </a:prstGeom>
        </p:spPr>
      </p:pic>
      <p:pic>
        <p:nvPicPr>
          <p:cNvPr id="11" name="Picture 10">
            <a:extLst>
              <a:ext uri="{FF2B5EF4-FFF2-40B4-BE49-F238E27FC236}">
                <a16:creationId xmlns:a16="http://schemas.microsoft.com/office/drawing/2014/main" id="{B1730804-8654-8043-964C-BD49EAFEBA8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17130" y="1444909"/>
            <a:ext cx="2237128" cy="2807598"/>
          </a:xfrm>
          <a:prstGeom prst="rect">
            <a:avLst/>
          </a:prstGeom>
        </p:spPr>
      </p:pic>
      <p:pic>
        <p:nvPicPr>
          <p:cNvPr id="13" name="Picture 12">
            <a:extLst>
              <a:ext uri="{FF2B5EF4-FFF2-40B4-BE49-F238E27FC236}">
                <a16:creationId xmlns:a16="http://schemas.microsoft.com/office/drawing/2014/main" id="{B5A8682C-0587-8C4D-AD8D-1345FB29DDF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439616" y="1444909"/>
            <a:ext cx="2117730" cy="2811626"/>
          </a:xfrm>
          <a:prstGeom prst="rect">
            <a:avLst/>
          </a:prstGeom>
        </p:spPr>
      </p:pic>
      <p:pic>
        <p:nvPicPr>
          <p:cNvPr id="15" name="Picture 14">
            <a:extLst>
              <a:ext uri="{FF2B5EF4-FFF2-40B4-BE49-F238E27FC236}">
                <a16:creationId xmlns:a16="http://schemas.microsoft.com/office/drawing/2014/main" id="{63D4C45E-A067-5D4B-99C2-B751E4491E2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0814" y="4368417"/>
            <a:ext cx="2764354" cy="2124458"/>
          </a:xfrm>
          <a:prstGeom prst="rect">
            <a:avLst/>
          </a:prstGeom>
        </p:spPr>
      </p:pic>
      <p:pic>
        <p:nvPicPr>
          <p:cNvPr id="17" name="Picture 16">
            <a:extLst>
              <a:ext uri="{FF2B5EF4-FFF2-40B4-BE49-F238E27FC236}">
                <a16:creationId xmlns:a16="http://schemas.microsoft.com/office/drawing/2014/main" id="{0A4CB064-F042-A343-A7D8-FAA9C22DAD7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75731" y="4368417"/>
            <a:ext cx="2779138" cy="2124458"/>
          </a:xfrm>
          <a:prstGeom prst="rect">
            <a:avLst/>
          </a:prstGeom>
        </p:spPr>
      </p:pic>
      <p:pic>
        <p:nvPicPr>
          <p:cNvPr id="19" name="Picture 18">
            <a:extLst>
              <a:ext uri="{FF2B5EF4-FFF2-40B4-BE49-F238E27FC236}">
                <a16:creationId xmlns:a16="http://schemas.microsoft.com/office/drawing/2014/main" id="{221784A3-F3AC-7E4E-AA19-4C30C333F7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05432" y="4368417"/>
            <a:ext cx="2832610" cy="2124458"/>
          </a:xfrm>
          <a:prstGeom prst="rect">
            <a:avLst/>
          </a:prstGeom>
        </p:spPr>
      </p:pic>
      <p:pic>
        <p:nvPicPr>
          <p:cNvPr id="21" name="Picture 20">
            <a:extLst>
              <a:ext uri="{FF2B5EF4-FFF2-40B4-BE49-F238E27FC236}">
                <a16:creationId xmlns:a16="http://schemas.microsoft.com/office/drawing/2014/main" id="{1FE3C1FC-B68C-914D-A9D5-2CDCCDC576A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88605" y="4368417"/>
            <a:ext cx="2754979" cy="2124458"/>
          </a:xfrm>
          <a:prstGeom prst="rect">
            <a:avLst/>
          </a:prstGeom>
        </p:spPr>
      </p:pic>
      <p:sp>
        <p:nvSpPr>
          <p:cNvPr id="22" name="Title 1">
            <a:extLst>
              <a:ext uri="{FF2B5EF4-FFF2-40B4-BE49-F238E27FC236}">
                <a16:creationId xmlns:a16="http://schemas.microsoft.com/office/drawing/2014/main" id="{AD9913A9-079B-F043-AB08-9CA84F56DDB7}"/>
              </a:ext>
            </a:extLst>
          </p:cNvPr>
          <p:cNvSpPr txBox="1">
            <a:spLocks/>
          </p:cNvSpPr>
          <p:nvPr/>
        </p:nvSpPr>
        <p:spPr>
          <a:xfrm>
            <a:off x="378628" y="119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a:rPr>
              <a:t>Step by step</a:t>
            </a:r>
            <a:endParaRPr lang="en-US" dirty="0"/>
          </a:p>
        </p:txBody>
      </p:sp>
    </p:spTree>
    <p:extLst>
      <p:ext uri="{BB962C8B-B14F-4D97-AF65-F5344CB8AC3E}">
        <p14:creationId xmlns:p14="http://schemas.microsoft.com/office/powerpoint/2010/main" val="286204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33512-F729-5946-8BE9-0185D309BD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523" y="1722474"/>
            <a:ext cx="1942165" cy="2912542"/>
          </a:xfrm>
          <a:prstGeom prst="rect">
            <a:avLst/>
          </a:prstGeom>
        </p:spPr>
      </p:pic>
      <p:pic>
        <p:nvPicPr>
          <p:cNvPr id="5" name="Picture 4">
            <a:extLst>
              <a:ext uri="{FF2B5EF4-FFF2-40B4-BE49-F238E27FC236}">
                <a16:creationId xmlns:a16="http://schemas.microsoft.com/office/drawing/2014/main" id="{E56AA26D-CE30-3A47-9D76-F9823F382A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8107" y="1737779"/>
            <a:ext cx="1643197" cy="2925485"/>
          </a:xfrm>
          <a:prstGeom prst="rect">
            <a:avLst/>
          </a:prstGeom>
        </p:spPr>
      </p:pic>
      <p:pic>
        <p:nvPicPr>
          <p:cNvPr id="7" name="Picture 6">
            <a:extLst>
              <a:ext uri="{FF2B5EF4-FFF2-40B4-BE49-F238E27FC236}">
                <a16:creationId xmlns:a16="http://schemas.microsoft.com/office/drawing/2014/main" id="{0C53AD32-D563-384E-B5BE-E530864A56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8688" y="1737779"/>
            <a:ext cx="1859419" cy="2912542"/>
          </a:xfrm>
          <a:prstGeom prst="rect">
            <a:avLst/>
          </a:prstGeom>
        </p:spPr>
      </p:pic>
      <p:grpSp>
        <p:nvGrpSpPr>
          <p:cNvPr id="16" name="Group 15">
            <a:extLst>
              <a:ext uri="{FF2B5EF4-FFF2-40B4-BE49-F238E27FC236}">
                <a16:creationId xmlns:a16="http://schemas.microsoft.com/office/drawing/2014/main" id="{6137EE55-DF2C-764B-B771-86DBEFCACB09}"/>
              </a:ext>
            </a:extLst>
          </p:cNvPr>
          <p:cNvGrpSpPr/>
          <p:nvPr/>
        </p:nvGrpSpPr>
        <p:grpSpPr>
          <a:xfrm>
            <a:off x="6168222" y="1709530"/>
            <a:ext cx="5611209" cy="2925486"/>
            <a:chOff x="6168222" y="1709530"/>
            <a:chExt cx="5611209" cy="2925486"/>
          </a:xfrm>
        </p:grpSpPr>
        <p:pic>
          <p:nvPicPr>
            <p:cNvPr id="10" name="Picture 9">
              <a:extLst>
                <a:ext uri="{FF2B5EF4-FFF2-40B4-BE49-F238E27FC236}">
                  <a16:creationId xmlns:a16="http://schemas.microsoft.com/office/drawing/2014/main" id="{49E9F034-C166-E849-8C4D-C17D9D6E69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8222" y="1709531"/>
              <a:ext cx="1950796" cy="2925485"/>
            </a:xfrm>
            <a:prstGeom prst="rect">
              <a:avLst/>
            </a:prstGeom>
          </p:spPr>
        </p:pic>
        <p:pic>
          <p:nvPicPr>
            <p:cNvPr id="11" name="Picture 10">
              <a:extLst>
                <a:ext uri="{FF2B5EF4-FFF2-40B4-BE49-F238E27FC236}">
                  <a16:creationId xmlns:a16="http://schemas.microsoft.com/office/drawing/2014/main" id="{4477304E-0F74-A54B-BAEC-8C207BC1680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09514" y="1709531"/>
              <a:ext cx="2069917" cy="2925484"/>
            </a:xfrm>
            <a:prstGeom prst="rect">
              <a:avLst/>
            </a:prstGeom>
          </p:spPr>
        </p:pic>
        <p:pic>
          <p:nvPicPr>
            <p:cNvPr id="13" name="Picture 12">
              <a:extLst>
                <a:ext uri="{FF2B5EF4-FFF2-40B4-BE49-F238E27FC236}">
                  <a16:creationId xmlns:a16="http://schemas.microsoft.com/office/drawing/2014/main" id="{6EB1516B-D922-0940-AE97-8045FC34D5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19018" y="1709530"/>
              <a:ext cx="1590496" cy="2925485"/>
            </a:xfrm>
            <a:prstGeom prst="rect">
              <a:avLst/>
            </a:prstGeom>
          </p:spPr>
        </p:pic>
      </p:grpSp>
      <p:sp>
        <p:nvSpPr>
          <p:cNvPr id="19" name="Title 1">
            <a:extLst>
              <a:ext uri="{FF2B5EF4-FFF2-40B4-BE49-F238E27FC236}">
                <a16:creationId xmlns:a16="http://schemas.microsoft.com/office/drawing/2014/main" id="{9ED8B23A-14BB-3142-9B7A-4D62C22A09A7}"/>
              </a:ext>
            </a:extLst>
          </p:cNvPr>
          <p:cNvSpPr txBox="1">
            <a:spLocks/>
          </p:cNvSpPr>
          <p:nvPr/>
        </p:nvSpPr>
        <p:spPr>
          <a:xfrm>
            <a:off x="266523" y="2013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err="1">
                <a:latin typeface="Baskerville"/>
                <a:ea typeface="Baskerville" panose="02020502070401020303" pitchFamily="18" charset="0"/>
              </a:rPr>
              <a:t>Verdaccio</a:t>
            </a:r>
          </a:p>
        </p:txBody>
      </p:sp>
      <p:sp>
        <p:nvSpPr>
          <p:cNvPr id="21" name="Rectangle 20">
            <a:extLst>
              <a:ext uri="{FF2B5EF4-FFF2-40B4-BE49-F238E27FC236}">
                <a16:creationId xmlns:a16="http://schemas.microsoft.com/office/drawing/2014/main" id="{88A3CE6F-F1CD-6846-A65E-3321182913DF}"/>
              </a:ext>
            </a:extLst>
          </p:cNvPr>
          <p:cNvSpPr/>
          <p:nvPr/>
        </p:nvSpPr>
        <p:spPr>
          <a:xfrm>
            <a:off x="839787" y="5015547"/>
            <a:ext cx="10939643" cy="1815882"/>
          </a:xfrm>
          <a:prstGeom prst="rect">
            <a:avLst/>
          </a:prstGeom>
        </p:spPr>
        <p:txBody>
          <a:bodyPr wrap="square">
            <a:spAutoFit/>
          </a:bodyPr>
          <a:lstStyle/>
          <a:p>
            <a:r>
              <a:rPr lang="en-US" sz="2800" i="1" dirty="0">
                <a:latin typeface="Baskerville" panose="02020502070401020303" pitchFamily="18" charset="0"/>
                <a:ea typeface="Baskerville" panose="02020502070401020303" pitchFamily="18" charset="0"/>
              </a:rPr>
              <a:t>‘Not, however, encroaching so much on the shadows in </a:t>
            </a:r>
            <a:r>
              <a:rPr lang="en-US" sz="2800" i="1" dirty="0" err="1">
                <a:latin typeface="Baskerville" panose="02020502070401020303" pitchFamily="18" charset="0"/>
                <a:ea typeface="Baskerville" panose="02020502070401020303" pitchFamily="18" charset="0"/>
              </a:rPr>
              <a:t>verdaccio</a:t>
            </a:r>
            <a:r>
              <a:rPr lang="en-US" sz="2800" i="1" dirty="0">
                <a:latin typeface="Baskerville" panose="02020502070401020303" pitchFamily="18" charset="0"/>
                <a:ea typeface="Baskerville" panose="02020502070401020303" pitchFamily="18" charset="0"/>
              </a:rPr>
              <a:t> that you cover them up completely’</a:t>
            </a:r>
            <a:br>
              <a:rPr lang="en-US" sz="2800" dirty="0">
                <a:latin typeface="Baskerville" panose="02020502070401020303" pitchFamily="18" charset="0"/>
                <a:ea typeface="Baskerville" panose="02020502070401020303" pitchFamily="18" charset="0"/>
              </a:rPr>
            </a:br>
            <a:r>
              <a:rPr lang="en-US" sz="2800" dirty="0">
                <a:latin typeface="Baskerville" panose="02020502070401020303" pitchFamily="18" charset="0"/>
                <a:ea typeface="Baskerville" panose="02020502070401020303" pitchFamily="18" charset="0"/>
              </a:rPr>
              <a:t>							    		 </a:t>
            </a:r>
            <a:r>
              <a:rPr lang="en-GB" dirty="0">
                <a:latin typeface="Baskerville" panose="02020502070401020303" pitchFamily="18" charset="0"/>
                <a:ea typeface="Baskerville" panose="02020502070401020303" pitchFamily="18" charset="0"/>
              </a:rPr>
              <a:t>(</a:t>
            </a:r>
            <a:r>
              <a:rPr lang="en-GB" dirty="0" err="1">
                <a:latin typeface="Baskerville" panose="02020502070401020303" pitchFamily="18" charset="0"/>
                <a:ea typeface="Baskerville" panose="02020502070401020303" pitchFamily="18" charset="0"/>
              </a:rPr>
              <a:t>Cennino</a:t>
            </a:r>
            <a:r>
              <a:rPr lang="en-GB" dirty="0">
                <a:latin typeface="Baskerville" panose="02020502070401020303" pitchFamily="18" charset="0"/>
                <a:ea typeface="Baskerville" panose="02020502070401020303" pitchFamily="18" charset="0"/>
              </a:rPr>
              <a:t>, 15</a:t>
            </a:r>
            <a:r>
              <a:rPr lang="en-GB" baseline="30000" dirty="0">
                <a:latin typeface="Baskerville" panose="02020502070401020303" pitchFamily="18" charset="0"/>
                <a:ea typeface="Baskerville" panose="02020502070401020303" pitchFamily="18" charset="0"/>
              </a:rPr>
              <a:t>th</a:t>
            </a:r>
            <a:r>
              <a:rPr lang="en-GB" dirty="0">
                <a:latin typeface="Baskerville" panose="02020502070401020303" pitchFamily="18" charset="0"/>
                <a:ea typeface="Baskerville" panose="02020502070401020303" pitchFamily="18" charset="0"/>
              </a:rPr>
              <a:t> century)</a:t>
            </a:r>
          </a:p>
          <a:p>
            <a:endParaRPr lang="en-US" sz="28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075588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27602A-4AA6-9545-8447-4D728C1857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1988" y="1948448"/>
            <a:ext cx="2825499" cy="3747872"/>
          </a:xfrm>
          <a:prstGeom prst="rect">
            <a:avLst/>
          </a:prstGeom>
        </p:spPr>
      </p:pic>
      <p:pic>
        <p:nvPicPr>
          <p:cNvPr id="9" name="Picture 8">
            <a:extLst>
              <a:ext uri="{FF2B5EF4-FFF2-40B4-BE49-F238E27FC236}">
                <a16:creationId xmlns:a16="http://schemas.microsoft.com/office/drawing/2014/main" id="{5C3E9DD0-5C2E-6147-A774-5BFEC27EA6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4362" y="1949949"/>
            <a:ext cx="2615628" cy="3691952"/>
          </a:xfrm>
          <a:prstGeom prst="rect">
            <a:avLst/>
          </a:prstGeom>
        </p:spPr>
      </p:pic>
      <p:sp>
        <p:nvSpPr>
          <p:cNvPr id="6" name="Title 1">
            <a:extLst>
              <a:ext uri="{FF2B5EF4-FFF2-40B4-BE49-F238E27FC236}">
                <a16:creationId xmlns:a16="http://schemas.microsoft.com/office/drawing/2014/main" id="{33B07965-22CE-8548-B529-049A91EA7628}"/>
              </a:ext>
            </a:extLst>
          </p:cNvPr>
          <p:cNvSpPr txBox="1">
            <a:spLocks/>
          </p:cNvSpPr>
          <p:nvPr/>
        </p:nvSpPr>
        <p:spPr>
          <a:xfrm>
            <a:off x="83978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a:rPr>
              <a:t>Gilding</a:t>
            </a:r>
            <a:endParaRPr lang="en-US" dirty="0"/>
          </a:p>
        </p:txBody>
      </p:sp>
      <p:pic>
        <p:nvPicPr>
          <p:cNvPr id="2" name="Picture 1" descr="A person wearing a costume&#10;&#10;Description generated with high confidence">
            <a:extLst>
              <a:ext uri="{FF2B5EF4-FFF2-40B4-BE49-F238E27FC236}">
                <a16:creationId xmlns:a16="http://schemas.microsoft.com/office/drawing/2014/main" id="{51BDCB99-1256-4727-8596-A542FA9A9E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7248" y="1610067"/>
            <a:ext cx="3456424" cy="4550230"/>
          </a:xfrm>
          <a:prstGeom prst="rect">
            <a:avLst/>
          </a:prstGeom>
        </p:spPr>
      </p:pic>
      <p:sp>
        <p:nvSpPr>
          <p:cNvPr id="19" name="Rectangle 18">
            <a:extLst>
              <a:ext uri="{FF2B5EF4-FFF2-40B4-BE49-F238E27FC236}">
                <a16:creationId xmlns:a16="http://schemas.microsoft.com/office/drawing/2014/main" id="{0243E53E-7766-9A4C-9512-26AEEF995904}"/>
              </a:ext>
            </a:extLst>
          </p:cNvPr>
          <p:cNvSpPr/>
          <p:nvPr/>
        </p:nvSpPr>
        <p:spPr>
          <a:xfrm>
            <a:off x="2883505" y="1876273"/>
            <a:ext cx="619277" cy="740531"/>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A72E80-B66E-9640-8733-D0A21D6BD15B}"/>
              </a:ext>
            </a:extLst>
          </p:cNvPr>
          <p:cNvSpPr/>
          <p:nvPr/>
        </p:nvSpPr>
        <p:spPr>
          <a:xfrm flipH="1">
            <a:off x="2168469" y="2694516"/>
            <a:ext cx="645982" cy="811728"/>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872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6BCFCA-9D7E-0641-9A5B-C7EDBD0033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70484" y="2260205"/>
            <a:ext cx="3238862" cy="3367584"/>
          </a:xfrm>
          <a:prstGeom prst="rect">
            <a:avLst/>
          </a:prstGeom>
        </p:spPr>
      </p:pic>
      <p:pic>
        <p:nvPicPr>
          <p:cNvPr id="7" name="Picture 6">
            <a:extLst>
              <a:ext uri="{FF2B5EF4-FFF2-40B4-BE49-F238E27FC236}">
                <a16:creationId xmlns:a16="http://schemas.microsoft.com/office/drawing/2014/main" id="{B6F6BCCF-761B-CC48-9041-C4F99D26E9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03457" y="2242437"/>
            <a:ext cx="5049745" cy="3369254"/>
          </a:xfrm>
          <a:prstGeom prst="rect">
            <a:avLst/>
          </a:prstGeom>
        </p:spPr>
      </p:pic>
      <p:pic>
        <p:nvPicPr>
          <p:cNvPr id="11" name="Picture 10">
            <a:extLst>
              <a:ext uri="{FF2B5EF4-FFF2-40B4-BE49-F238E27FC236}">
                <a16:creationId xmlns:a16="http://schemas.microsoft.com/office/drawing/2014/main" id="{EA902C24-66B3-1B4F-A2F0-C1EA5D4D75F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5339" y="2245172"/>
            <a:ext cx="3391253" cy="3380951"/>
          </a:xfrm>
          <a:prstGeom prst="rect">
            <a:avLst/>
          </a:prstGeom>
        </p:spPr>
      </p:pic>
      <p:sp>
        <p:nvSpPr>
          <p:cNvPr id="10" name="Title 1">
            <a:extLst>
              <a:ext uri="{FF2B5EF4-FFF2-40B4-BE49-F238E27FC236}">
                <a16:creationId xmlns:a16="http://schemas.microsoft.com/office/drawing/2014/main" id="{DC4793A2-97A1-D842-995F-1AABEC68A152}"/>
              </a:ext>
            </a:extLst>
          </p:cNvPr>
          <p:cNvSpPr txBox="1">
            <a:spLocks/>
          </p:cNvSpPr>
          <p:nvPr/>
        </p:nvSpPr>
        <p:spPr>
          <a:xfrm>
            <a:off x="422563" y="2542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panose="02020502070401020303" pitchFamily="18" charset="0"/>
                <a:ea typeface="Baskerville" panose="02020502070401020303" pitchFamily="18" charset="0"/>
              </a:rPr>
              <a:t>Oil mordants</a:t>
            </a:r>
          </a:p>
        </p:txBody>
      </p:sp>
    </p:spTree>
    <p:extLst>
      <p:ext uri="{BB962C8B-B14F-4D97-AF65-F5344CB8AC3E}">
        <p14:creationId xmlns:p14="http://schemas.microsoft.com/office/powerpoint/2010/main" val="2793999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1592E-1224-A94D-9D63-B69043EF6B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4" name="Title 1">
            <a:extLst>
              <a:ext uri="{FF2B5EF4-FFF2-40B4-BE49-F238E27FC236}">
                <a16:creationId xmlns:a16="http://schemas.microsoft.com/office/drawing/2014/main" id="{715D57DF-E277-3842-BFDF-9299D14E3D0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dirty="0">
              <a:latin typeface="Baskerville" panose="02020502070401020303" pitchFamily="18" charset="0"/>
              <a:ea typeface="Baskerville" panose="02020502070401020303" pitchFamily="18" charset="0"/>
            </a:endParaRPr>
          </a:p>
        </p:txBody>
      </p:sp>
      <p:sp>
        <p:nvSpPr>
          <p:cNvPr id="6" name="TextBox 5">
            <a:extLst>
              <a:ext uri="{FF2B5EF4-FFF2-40B4-BE49-F238E27FC236}">
                <a16:creationId xmlns:a16="http://schemas.microsoft.com/office/drawing/2014/main" id="{EEF7D76D-6E19-E14E-88C6-63798816F900}"/>
              </a:ext>
            </a:extLst>
          </p:cNvPr>
          <p:cNvSpPr txBox="1"/>
          <p:nvPr/>
        </p:nvSpPr>
        <p:spPr>
          <a:xfrm>
            <a:off x="990600" y="5540256"/>
            <a:ext cx="9786257" cy="1077218"/>
          </a:xfrm>
          <a:prstGeom prst="rect">
            <a:avLst/>
          </a:prstGeom>
          <a:noFill/>
        </p:spPr>
        <p:txBody>
          <a:bodyPr wrap="square" rtlCol="0">
            <a:spAutoFit/>
          </a:bodyPr>
          <a:lstStyle/>
          <a:p>
            <a:r>
              <a:rPr lang="en-US" sz="2800" dirty="0">
                <a:solidFill>
                  <a:schemeClr val="bg1"/>
                </a:solidFill>
                <a:latin typeface="Baskerville" panose="02020502070401020303" pitchFamily="18" charset="0"/>
                <a:ea typeface="Baskerville" panose="02020502070401020303" pitchFamily="18" charset="0"/>
              </a:rPr>
              <a:t>‘When mild, wet weather arrives and you want to gild …’</a:t>
            </a:r>
          </a:p>
          <a:p>
            <a:pPr algn="r"/>
            <a:endParaRPr lang="en-US" dirty="0">
              <a:solidFill>
                <a:schemeClr val="bg1"/>
              </a:solidFill>
              <a:latin typeface="Baskerville" panose="02020502070401020303" pitchFamily="18" charset="0"/>
              <a:ea typeface="Baskerville" panose="02020502070401020303" pitchFamily="18" charset="0"/>
            </a:endParaRPr>
          </a:p>
          <a:p>
            <a:pPr algn="r"/>
            <a:r>
              <a:rPr lang="en-GB" dirty="0">
                <a:solidFill>
                  <a:schemeClr val="bg1"/>
                </a:solidFill>
                <a:latin typeface="Baskerville" panose="02020502070401020303" pitchFamily="18" charset="0"/>
                <a:ea typeface="Baskerville" panose="02020502070401020303" pitchFamily="18" charset="0"/>
              </a:rPr>
              <a:t>(</a:t>
            </a:r>
            <a:r>
              <a:rPr lang="en-GB" dirty="0" err="1">
                <a:solidFill>
                  <a:schemeClr val="bg1"/>
                </a:solidFill>
                <a:latin typeface="Baskerville" panose="02020502070401020303" pitchFamily="18" charset="0"/>
                <a:ea typeface="Baskerville" panose="02020502070401020303" pitchFamily="18" charset="0"/>
              </a:rPr>
              <a:t>Cennino</a:t>
            </a:r>
            <a:r>
              <a:rPr lang="en-GB" dirty="0">
                <a:solidFill>
                  <a:schemeClr val="bg1"/>
                </a:solidFill>
                <a:latin typeface="Baskerville" panose="02020502070401020303" pitchFamily="18" charset="0"/>
                <a:ea typeface="Baskerville" panose="02020502070401020303" pitchFamily="18" charset="0"/>
              </a:rPr>
              <a:t>, 14</a:t>
            </a:r>
            <a:r>
              <a:rPr lang="en-GB" baseline="30000" dirty="0">
                <a:solidFill>
                  <a:schemeClr val="bg1"/>
                </a:solidFill>
                <a:latin typeface="Baskerville" panose="02020502070401020303" pitchFamily="18" charset="0"/>
                <a:ea typeface="Baskerville" panose="02020502070401020303" pitchFamily="18" charset="0"/>
              </a:rPr>
              <a:t>th</a:t>
            </a:r>
            <a:r>
              <a:rPr lang="en-GB" dirty="0">
                <a:solidFill>
                  <a:schemeClr val="bg1"/>
                </a:solidFill>
                <a:latin typeface="Baskerville" panose="02020502070401020303" pitchFamily="18" charset="0"/>
                <a:ea typeface="Baskerville" panose="02020502070401020303" pitchFamily="18" charset="0"/>
              </a:rPr>
              <a:t> century)</a:t>
            </a:r>
          </a:p>
        </p:txBody>
      </p:sp>
      <p:sp>
        <p:nvSpPr>
          <p:cNvPr id="7" name="Title 1">
            <a:extLst>
              <a:ext uri="{FF2B5EF4-FFF2-40B4-BE49-F238E27FC236}">
                <a16:creationId xmlns:a16="http://schemas.microsoft.com/office/drawing/2014/main" id="{177CBA79-4F96-5746-A641-BD1627451658}"/>
              </a:ext>
            </a:extLst>
          </p:cNvPr>
          <p:cNvSpPr txBox="1">
            <a:spLocks/>
          </p:cNvSpPr>
          <p:nvPr/>
        </p:nvSpPr>
        <p:spPr>
          <a:xfrm>
            <a:off x="360053" y="797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a:ea typeface="Baskerville" panose="02020502070401020303" pitchFamily="18" charset="0"/>
              </a:rPr>
              <a:t>Gold leaf</a:t>
            </a:r>
          </a:p>
        </p:txBody>
      </p:sp>
    </p:spTree>
    <p:extLst>
      <p:ext uri="{BB962C8B-B14F-4D97-AF65-F5344CB8AC3E}">
        <p14:creationId xmlns:p14="http://schemas.microsoft.com/office/powerpoint/2010/main" val="344968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C98056-4043-CA43-B194-6D03B3AA6EF9}"/>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7793387" y="1644641"/>
            <a:ext cx="3890613" cy="2182722"/>
          </a:xfrm>
        </p:spPr>
      </p:pic>
      <p:sp>
        <p:nvSpPr>
          <p:cNvPr id="6" name="Title 1">
            <a:extLst>
              <a:ext uri="{FF2B5EF4-FFF2-40B4-BE49-F238E27FC236}">
                <a16:creationId xmlns:a16="http://schemas.microsoft.com/office/drawing/2014/main" id="{B169EEA6-C4DC-844A-B94B-49ED24C9591F}"/>
              </a:ext>
            </a:extLst>
          </p:cNvPr>
          <p:cNvSpPr txBox="1">
            <a:spLocks/>
          </p:cNvSpPr>
          <p:nvPr/>
        </p:nvSpPr>
        <p:spPr>
          <a:xfrm>
            <a:off x="360053" y="797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a:ea typeface="Baskerville" panose="02020502070401020303" pitchFamily="18" charset="0"/>
              </a:rPr>
              <a:t>Applying the gold leaf</a:t>
            </a:r>
          </a:p>
        </p:txBody>
      </p:sp>
      <p:pic>
        <p:nvPicPr>
          <p:cNvPr id="8" name="Picture 7">
            <a:extLst>
              <a:ext uri="{FF2B5EF4-FFF2-40B4-BE49-F238E27FC236}">
                <a16:creationId xmlns:a16="http://schemas.microsoft.com/office/drawing/2014/main" id="{ED53C596-5513-184B-8E0E-0B5397DA4E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93386" y="4066736"/>
            <a:ext cx="3890613" cy="2182722"/>
          </a:xfrm>
          <a:prstGeom prst="rect">
            <a:avLst/>
          </a:prstGeom>
        </p:spPr>
      </p:pic>
      <p:sp>
        <p:nvSpPr>
          <p:cNvPr id="9" name="TextBox 8">
            <a:extLst>
              <a:ext uri="{FF2B5EF4-FFF2-40B4-BE49-F238E27FC236}">
                <a16:creationId xmlns:a16="http://schemas.microsoft.com/office/drawing/2014/main" id="{75BCEF6A-4F97-CD4D-AFBA-17D3E8CDEF93}"/>
              </a:ext>
            </a:extLst>
          </p:cNvPr>
          <p:cNvSpPr txBox="1"/>
          <p:nvPr/>
        </p:nvSpPr>
        <p:spPr>
          <a:xfrm>
            <a:off x="9192010" y="861280"/>
            <a:ext cx="1683643" cy="707886"/>
          </a:xfrm>
          <a:prstGeom prst="rect">
            <a:avLst/>
          </a:prstGeom>
          <a:noFill/>
        </p:spPr>
        <p:txBody>
          <a:bodyPr wrap="square" rtlCol="0">
            <a:spAutoFit/>
          </a:bodyPr>
          <a:lstStyle/>
          <a:p>
            <a:r>
              <a:rPr lang="en-US" sz="2000" dirty="0">
                <a:latin typeface="Baskerville" panose="02020502070401020303" pitchFamily="18" charset="0"/>
                <a:ea typeface="Baskerville" panose="02020502070401020303" pitchFamily="18" charset="0"/>
              </a:rPr>
              <a:t>Removing excess gold</a:t>
            </a:r>
          </a:p>
        </p:txBody>
      </p:sp>
      <p:cxnSp>
        <p:nvCxnSpPr>
          <p:cNvPr id="11" name="Straight Connector 10">
            <a:extLst>
              <a:ext uri="{FF2B5EF4-FFF2-40B4-BE49-F238E27FC236}">
                <a16:creationId xmlns:a16="http://schemas.microsoft.com/office/drawing/2014/main" id="{92C5826F-7EFD-534C-810C-1814E1D41654}"/>
              </a:ext>
            </a:extLst>
          </p:cNvPr>
          <p:cNvCxnSpPr>
            <a:cxnSpLocks/>
          </p:cNvCxnSpPr>
          <p:nvPr/>
        </p:nvCxnSpPr>
        <p:spPr>
          <a:xfrm>
            <a:off x="6817179" y="1686975"/>
            <a:ext cx="0" cy="4604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cake, chocolate, table, piece&#10;&#10;Description generated with very high confidence">
            <a:extLst>
              <a:ext uri="{FF2B5EF4-FFF2-40B4-BE49-F238E27FC236}">
                <a16:creationId xmlns:a16="http://schemas.microsoft.com/office/drawing/2014/main" id="{13EFA676-F641-4F49-814D-3AB9C913FAC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194195" y="2792150"/>
            <a:ext cx="4426159" cy="2361370"/>
          </a:xfrm>
          <a:prstGeom prst="rect">
            <a:avLst/>
          </a:prstGeom>
        </p:spPr>
      </p:pic>
      <p:pic>
        <p:nvPicPr>
          <p:cNvPr id="2" name="IMG_5136">
            <a:hlinkClick r:id="" action="ppaction://media"/>
            <a:extLst>
              <a:ext uri="{FF2B5EF4-FFF2-40B4-BE49-F238E27FC236}">
                <a16:creationId xmlns:a16="http://schemas.microsoft.com/office/drawing/2014/main" id="{71F46FC6-8092-8A49-AB78-069DF755C96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10028" y="1763140"/>
            <a:ext cx="2506239" cy="4422775"/>
          </a:xfrm>
          <a:prstGeom prst="rect">
            <a:avLst/>
          </a:prstGeom>
        </p:spPr>
      </p:pic>
    </p:spTree>
    <p:extLst>
      <p:ext uri="{BB962C8B-B14F-4D97-AF65-F5344CB8AC3E}">
        <p14:creationId xmlns:p14="http://schemas.microsoft.com/office/powerpoint/2010/main" val="128130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BF341-60EC-994F-883C-70367840A2AD}"/>
              </a:ext>
            </a:extLst>
          </p:cNvPr>
          <p:cNvPicPr>
            <a:picLocks noChangeAspect="1"/>
          </p:cNvPicPr>
          <p:nvPr/>
        </p:nvPicPr>
        <p:blipFill rotWithShape="1">
          <a:blip r:embed="rId2" cstate="email">
            <a:alphaModFix/>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569A490-0A94-7C4B-B744-088996BB353E}"/>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20994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3D5D2-7D45-C545-BED9-99B2E18DB9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113" y="1432552"/>
            <a:ext cx="5309062" cy="4329243"/>
          </a:xfrm>
          <a:prstGeom prst="rect">
            <a:avLst/>
          </a:prstGeom>
        </p:spPr>
      </p:pic>
      <p:sp>
        <p:nvSpPr>
          <p:cNvPr id="8" name="Title 1">
            <a:extLst>
              <a:ext uri="{FF2B5EF4-FFF2-40B4-BE49-F238E27FC236}">
                <a16:creationId xmlns:a16="http://schemas.microsoft.com/office/drawing/2014/main" id="{F8AF221A-843D-6843-8ACE-8DE0DC822EA0}"/>
              </a:ext>
            </a:extLst>
          </p:cNvPr>
          <p:cNvSpPr>
            <a:spLocks noGrp="1"/>
          </p:cNvSpPr>
          <p:nvPr>
            <p:ph type="title"/>
          </p:nvPr>
        </p:nvSpPr>
        <p:spPr>
          <a:xfrm>
            <a:off x="232345" y="0"/>
            <a:ext cx="10515600" cy="1325563"/>
          </a:xfrm>
        </p:spPr>
        <p:txBody>
          <a:bodyPr>
            <a:normAutofit/>
          </a:bodyPr>
          <a:lstStyle/>
          <a:p>
            <a:r>
              <a:rPr lang="en-GB" sz="4000" dirty="0">
                <a:latin typeface="Baskerville" panose="02020502070401020303" pitchFamily="18" charset="0"/>
                <a:ea typeface="Baskerville" panose="02020502070401020303" pitchFamily="18" charset="0"/>
              </a:rPr>
              <a:t>How did we find out how </a:t>
            </a:r>
            <a:r>
              <a:rPr lang="en-GB" sz="4000" dirty="0" err="1">
                <a:latin typeface="Baskerville" panose="02020502070401020303" pitchFamily="18" charset="0"/>
                <a:ea typeface="Baskerville" panose="02020502070401020303" pitchFamily="18" charset="0"/>
              </a:rPr>
              <a:t>Sellaio</a:t>
            </a:r>
            <a:r>
              <a:rPr lang="en-GB" sz="4000" dirty="0">
                <a:latin typeface="Baskerville" panose="02020502070401020303" pitchFamily="18" charset="0"/>
                <a:ea typeface="Baskerville" panose="02020502070401020303" pitchFamily="18" charset="0"/>
              </a:rPr>
              <a:t> painted?</a:t>
            </a:r>
          </a:p>
        </p:txBody>
      </p:sp>
      <p:pic>
        <p:nvPicPr>
          <p:cNvPr id="6" name="Picture 5">
            <a:extLst>
              <a:ext uri="{FF2B5EF4-FFF2-40B4-BE49-F238E27FC236}">
                <a16:creationId xmlns:a16="http://schemas.microsoft.com/office/drawing/2014/main" id="{C2E0F952-0E64-C843-B96F-4FF4FE4F3C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2927" y="1432552"/>
            <a:ext cx="2790561" cy="4327092"/>
          </a:xfrm>
          <a:prstGeom prst="rect">
            <a:avLst/>
          </a:prstGeom>
        </p:spPr>
      </p:pic>
      <p:sp>
        <p:nvSpPr>
          <p:cNvPr id="4" name="TextBox 3">
            <a:extLst>
              <a:ext uri="{FF2B5EF4-FFF2-40B4-BE49-F238E27FC236}">
                <a16:creationId xmlns:a16="http://schemas.microsoft.com/office/drawing/2014/main" id="{DD1D8F52-7252-F542-9ACC-8B67D7FAE0C8}"/>
              </a:ext>
            </a:extLst>
          </p:cNvPr>
          <p:cNvSpPr txBox="1"/>
          <p:nvPr/>
        </p:nvSpPr>
        <p:spPr>
          <a:xfrm>
            <a:off x="626932" y="5868784"/>
            <a:ext cx="3206455" cy="707886"/>
          </a:xfrm>
          <a:prstGeom prst="rect">
            <a:avLst/>
          </a:prstGeom>
          <a:noFill/>
        </p:spPr>
        <p:txBody>
          <a:bodyPr wrap="none" rtlCol="0">
            <a:spAutoFit/>
          </a:bodyPr>
          <a:lstStyle/>
          <a:p>
            <a:pPr algn="ctr"/>
            <a:r>
              <a:rPr lang="en-GB" sz="2000" dirty="0">
                <a:latin typeface="Baskerville" panose="02020502070401020303" pitchFamily="18" charset="0"/>
                <a:ea typeface="Baskerville" panose="02020502070401020303" pitchFamily="18" charset="0"/>
              </a:rPr>
              <a:t>Contemporary sources, </a:t>
            </a:r>
            <a:br>
              <a:rPr lang="en-GB" sz="2000" dirty="0">
                <a:latin typeface="Baskerville" panose="02020502070401020303" pitchFamily="18" charset="0"/>
                <a:ea typeface="Baskerville" panose="02020502070401020303" pitchFamily="18" charset="0"/>
              </a:rPr>
            </a:br>
            <a:r>
              <a:rPr lang="en-GB" sz="2000" dirty="0" err="1">
                <a:latin typeface="Baskerville" panose="02020502070401020303" pitchFamily="18" charset="0"/>
                <a:ea typeface="Baskerville" panose="02020502070401020303" pitchFamily="18" charset="0"/>
              </a:rPr>
              <a:t>eg</a:t>
            </a:r>
            <a:r>
              <a:rPr lang="en-GB" sz="2000" dirty="0">
                <a:latin typeface="Baskerville" panose="02020502070401020303" pitchFamily="18" charset="0"/>
                <a:ea typeface="Baskerville" panose="02020502070401020303" pitchFamily="18" charset="0"/>
              </a:rPr>
              <a:t> </a:t>
            </a:r>
            <a:r>
              <a:rPr lang="en-GB" sz="2000" dirty="0" err="1">
                <a:latin typeface="Baskerville" panose="02020502070401020303" pitchFamily="18" charset="0"/>
                <a:ea typeface="Baskerville" panose="02020502070401020303" pitchFamily="18" charset="0"/>
              </a:rPr>
              <a:t>Cennino</a:t>
            </a:r>
            <a:r>
              <a:rPr lang="en-GB" sz="2000" dirty="0">
                <a:latin typeface="Baskerville" panose="02020502070401020303" pitchFamily="18" charset="0"/>
                <a:ea typeface="Baskerville" panose="02020502070401020303" pitchFamily="18" charset="0"/>
              </a:rPr>
              <a:t> </a:t>
            </a:r>
            <a:r>
              <a:rPr lang="en-GB" sz="2000" dirty="0" err="1">
                <a:latin typeface="Baskerville" panose="02020502070401020303" pitchFamily="18" charset="0"/>
                <a:ea typeface="Baskerville" panose="02020502070401020303" pitchFamily="18" charset="0"/>
              </a:rPr>
              <a:t>Cennini’s</a:t>
            </a:r>
            <a:r>
              <a:rPr lang="en-GB" sz="2000" dirty="0">
                <a:latin typeface="Baskerville" panose="02020502070401020303" pitchFamily="18" charset="0"/>
                <a:ea typeface="Baskerville" panose="02020502070401020303" pitchFamily="18" charset="0"/>
              </a:rPr>
              <a:t> writing</a:t>
            </a:r>
          </a:p>
        </p:txBody>
      </p:sp>
      <p:sp>
        <p:nvSpPr>
          <p:cNvPr id="9" name="TextBox 8">
            <a:extLst>
              <a:ext uri="{FF2B5EF4-FFF2-40B4-BE49-F238E27FC236}">
                <a16:creationId xmlns:a16="http://schemas.microsoft.com/office/drawing/2014/main" id="{D8C51037-8809-5045-A873-48B3E40EFB60}"/>
              </a:ext>
            </a:extLst>
          </p:cNvPr>
          <p:cNvSpPr txBox="1"/>
          <p:nvPr/>
        </p:nvSpPr>
        <p:spPr>
          <a:xfrm>
            <a:off x="4604325" y="5868784"/>
            <a:ext cx="1771639" cy="400110"/>
          </a:xfrm>
          <a:prstGeom prst="rect">
            <a:avLst/>
          </a:prstGeom>
          <a:noFill/>
        </p:spPr>
        <p:txBody>
          <a:bodyPr wrap="none" rtlCol="0">
            <a:spAutoFit/>
          </a:bodyPr>
          <a:lstStyle/>
          <a:p>
            <a:r>
              <a:rPr lang="en-GB" sz="2000" dirty="0">
                <a:latin typeface="Baskerville" panose="02020502070401020303" pitchFamily="18" charset="0"/>
                <a:ea typeface="Baskerville" panose="02020502070401020303" pitchFamily="18" charset="0"/>
              </a:rPr>
              <a:t>Looking closely</a:t>
            </a:r>
          </a:p>
        </p:txBody>
      </p:sp>
      <p:sp>
        <p:nvSpPr>
          <p:cNvPr id="10" name="TextBox 9">
            <a:extLst>
              <a:ext uri="{FF2B5EF4-FFF2-40B4-BE49-F238E27FC236}">
                <a16:creationId xmlns:a16="http://schemas.microsoft.com/office/drawing/2014/main" id="{1772548C-968F-AF44-BA21-0474FF7179B6}"/>
              </a:ext>
            </a:extLst>
          </p:cNvPr>
          <p:cNvSpPr txBox="1"/>
          <p:nvPr/>
        </p:nvSpPr>
        <p:spPr>
          <a:xfrm>
            <a:off x="7918226" y="5866633"/>
            <a:ext cx="2199961" cy="707886"/>
          </a:xfrm>
          <a:prstGeom prst="rect">
            <a:avLst/>
          </a:prstGeom>
          <a:noFill/>
        </p:spPr>
        <p:txBody>
          <a:bodyPr wrap="none" rtlCol="0">
            <a:spAutoFit/>
          </a:bodyPr>
          <a:lstStyle/>
          <a:p>
            <a:pPr algn="ctr"/>
            <a:r>
              <a:rPr lang="en-GB" sz="2000" dirty="0">
                <a:latin typeface="Baskerville" panose="02020502070401020303" pitchFamily="18" charset="0"/>
                <a:ea typeface="Baskerville" panose="02020502070401020303" pitchFamily="18" charset="0"/>
              </a:rPr>
              <a:t>Imaging techniques</a:t>
            </a:r>
          </a:p>
          <a:p>
            <a:pPr algn="ctr"/>
            <a:r>
              <a:rPr lang="en-GB" sz="2000" dirty="0" err="1">
                <a:latin typeface="Baskerville" panose="02020502070401020303" pitchFamily="18" charset="0"/>
                <a:ea typeface="Baskerville" panose="02020502070401020303" pitchFamily="18" charset="0"/>
              </a:rPr>
              <a:t>eg</a:t>
            </a:r>
            <a:r>
              <a:rPr lang="en-GB" sz="2000" dirty="0">
                <a:latin typeface="Baskerville" panose="02020502070401020303" pitchFamily="18" charset="0"/>
                <a:ea typeface="Baskerville" panose="02020502070401020303" pitchFamily="18" charset="0"/>
              </a:rPr>
              <a:t> infra-red</a:t>
            </a:r>
          </a:p>
        </p:txBody>
      </p:sp>
      <p:sp>
        <p:nvSpPr>
          <p:cNvPr id="11" name="TextBox 10">
            <a:extLst>
              <a:ext uri="{FF2B5EF4-FFF2-40B4-BE49-F238E27FC236}">
                <a16:creationId xmlns:a16="http://schemas.microsoft.com/office/drawing/2014/main" id="{4A39A242-B687-3C46-9E97-ADA6051BB057}"/>
              </a:ext>
            </a:extLst>
          </p:cNvPr>
          <p:cNvSpPr txBox="1"/>
          <p:nvPr/>
        </p:nvSpPr>
        <p:spPr>
          <a:xfrm rot="16200000">
            <a:off x="9703542" y="4715241"/>
            <a:ext cx="1842585" cy="246221"/>
          </a:xfrm>
          <a:prstGeom prst="rect">
            <a:avLst/>
          </a:prstGeom>
          <a:noFill/>
        </p:spPr>
        <p:txBody>
          <a:bodyPr wrap="square" rtlCol="0">
            <a:spAutoFit/>
          </a:bodyPr>
          <a:lstStyle/>
          <a:p>
            <a:r>
              <a:rPr lang="en-GB" sz="1000" dirty="0">
                <a:latin typeface="Baskerville" panose="02020502070401020303" pitchFamily="18" charset="0"/>
                <a:ea typeface="Baskerville" panose="02020502070401020303" pitchFamily="18" charset="0"/>
              </a:rPr>
              <a:t>© Fitzwilliam Museum</a:t>
            </a:r>
          </a:p>
        </p:txBody>
      </p:sp>
    </p:spTree>
    <p:extLst>
      <p:ext uri="{BB962C8B-B14F-4D97-AF65-F5344CB8AC3E}">
        <p14:creationId xmlns:p14="http://schemas.microsoft.com/office/powerpoint/2010/main" val="407972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6708" y="1593242"/>
            <a:ext cx="5478581" cy="4578243"/>
          </a:xfrm>
        </p:spPr>
        <p:txBody>
          <a:bodyPr>
            <a:normAutofit/>
          </a:bodyPr>
          <a:lstStyle/>
          <a:p>
            <a:pPr marL="0" indent="0">
              <a:buNone/>
            </a:pPr>
            <a:endParaRPr lang="en-GB" dirty="0">
              <a:latin typeface="Baskerville" panose="02020502070401020303" pitchFamily="18" charset="0"/>
              <a:ea typeface="Baskerville" panose="02020502070401020303" pitchFamily="18" charset="0"/>
            </a:endParaRPr>
          </a:p>
          <a:p>
            <a:pPr marL="0" indent="0" algn="ctr">
              <a:buNone/>
            </a:pPr>
            <a:r>
              <a:rPr lang="en-GB" dirty="0">
                <a:latin typeface="Baskerville" panose="02020502070401020303" pitchFamily="18" charset="0"/>
                <a:ea typeface="Baskerville" panose="02020502070401020303" pitchFamily="18" charset="0"/>
              </a:rPr>
              <a:t>The ground</a:t>
            </a:r>
          </a:p>
          <a:p>
            <a:pPr marL="0" indent="0" algn="ctr">
              <a:buNone/>
            </a:pPr>
            <a:endParaRPr lang="en-GB" dirty="0">
              <a:latin typeface="Baskerville" panose="02020502070401020303" pitchFamily="18" charset="0"/>
              <a:ea typeface="Baskerville" panose="02020502070401020303" pitchFamily="18" charset="0"/>
            </a:endParaRPr>
          </a:p>
          <a:p>
            <a:pPr marL="0" indent="0" algn="ctr">
              <a:buNone/>
            </a:pPr>
            <a:r>
              <a:rPr lang="en-GB" dirty="0">
                <a:latin typeface="Baskerville" panose="02020502070401020303" pitchFamily="18" charset="0"/>
                <a:ea typeface="Baskerville" panose="02020502070401020303" pitchFamily="18" charset="0"/>
              </a:rPr>
              <a:t>The </a:t>
            </a:r>
            <a:r>
              <a:rPr lang="en-GB" dirty="0" err="1">
                <a:latin typeface="Baskerville" panose="02020502070401020303" pitchFamily="18" charset="0"/>
                <a:ea typeface="Baskerville" panose="02020502070401020303" pitchFamily="18" charset="0"/>
              </a:rPr>
              <a:t>underdrawing</a:t>
            </a:r>
            <a:endParaRPr lang="en-GB" dirty="0">
              <a:latin typeface="Baskerville" panose="02020502070401020303" pitchFamily="18" charset="0"/>
              <a:ea typeface="Baskerville" panose="02020502070401020303" pitchFamily="18" charset="0"/>
            </a:endParaRPr>
          </a:p>
          <a:p>
            <a:pPr marL="0" indent="0" algn="ctr">
              <a:buNone/>
            </a:pPr>
            <a:endParaRPr lang="en-GB" dirty="0">
              <a:latin typeface="Baskerville" panose="02020502070401020303" pitchFamily="18" charset="0"/>
              <a:ea typeface="Baskerville" panose="02020502070401020303" pitchFamily="18" charset="0"/>
            </a:endParaRPr>
          </a:p>
          <a:p>
            <a:pPr marL="0" indent="0" algn="ctr">
              <a:buNone/>
            </a:pPr>
            <a:r>
              <a:rPr lang="en-GB" dirty="0">
                <a:latin typeface="Baskerville" panose="02020502070401020303" pitchFamily="18" charset="0"/>
                <a:ea typeface="Baskerville" panose="02020502070401020303" pitchFamily="18" charset="0"/>
              </a:rPr>
              <a:t>The paint</a:t>
            </a:r>
          </a:p>
          <a:p>
            <a:pPr marL="0" indent="0" algn="ctr">
              <a:buNone/>
            </a:pPr>
            <a:endParaRPr lang="en-GB" dirty="0">
              <a:latin typeface="Baskerville" panose="02020502070401020303" pitchFamily="18" charset="0"/>
              <a:ea typeface="Baskerville" panose="02020502070401020303" pitchFamily="18" charset="0"/>
            </a:endParaRPr>
          </a:p>
          <a:p>
            <a:pPr marL="0" indent="0" algn="ctr">
              <a:buNone/>
            </a:pPr>
            <a:r>
              <a:rPr lang="en-GB" dirty="0">
                <a:latin typeface="Baskerville" panose="02020502070401020303" pitchFamily="18" charset="0"/>
                <a:ea typeface="Baskerville" panose="02020502070401020303" pitchFamily="18" charset="0"/>
              </a:rPr>
              <a:t>The gilding</a:t>
            </a:r>
          </a:p>
        </p:txBody>
      </p:sp>
      <p:cxnSp>
        <p:nvCxnSpPr>
          <p:cNvPr id="8" name="Straight Connector 7">
            <a:extLst>
              <a:ext uri="{FF2B5EF4-FFF2-40B4-BE49-F238E27FC236}">
                <a16:creationId xmlns:a16="http://schemas.microsoft.com/office/drawing/2014/main" id="{9859DDB9-6F34-E440-85F3-C91A4BD94E8B}"/>
              </a:ext>
            </a:extLst>
          </p:cNvPr>
          <p:cNvCxnSpPr>
            <a:cxnSpLocks/>
          </p:cNvCxnSpPr>
          <p:nvPr/>
        </p:nvCxnSpPr>
        <p:spPr>
          <a:xfrm>
            <a:off x="3597332" y="6011526"/>
            <a:ext cx="4997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15C41B-14A5-394A-9639-E2D4D63C2FEB}"/>
              </a:ext>
            </a:extLst>
          </p:cNvPr>
          <p:cNvCxnSpPr>
            <a:cxnSpLocks/>
          </p:cNvCxnSpPr>
          <p:nvPr/>
        </p:nvCxnSpPr>
        <p:spPr>
          <a:xfrm>
            <a:off x="3589886" y="3882364"/>
            <a:ext cx="4997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FCF59D-DF20-7944-80FD-F70AA50511EA}"/>
              </a:ext>
            </a:extLst>
          </p:cNvPr>
          <p:cNvCxnSpPr>
            <a:cxnSpLocks/>
          </p:cNvCxnSpPr>
          <p:nvPr/>
        </p:nvCxnSpPr>
        <p:spPr>
          <a:xfrm>
            <a:off x="3553147" y="2873030"/>
            <a:ext cx="5046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CF2D2D-4AB4-C44C-BF4E-8EEB3D6C635F}"/>
              </a:ext>
            </a:extLst>
          </p:cNvPr>
          <p:cNvCxnSpPr>
            <a:cxnSpLocks/>
          </p:cNvCxnSpPr>
          <p:nvPr/>
        </p:nvCxnSpPr>
        <p:spPr>
          <a:xfrm>
            <a:off x="3553147" y="1761835"/>
            <a:ext cx="5046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25E056-D2E7-8D42-A97A-FE09B4181E1A}"/>
              </a:ext>
            </a:extLst>
          </p:cNvPr>
          <p:cNvCxnSpPr>
            <a:cxnSpLocks/>
          </p:cNvCxnSpPr>
          <p:nvPr/>
        </p:nvCxnSpPr>
        <p:spPr>
          <a:xfrm>
            <a:off x="3565393" y="4934909"/>
            <a:ext cx="50218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E2D9780-A7DF-AE4F-92BF-C1EE5FEAE894}"/>
              </a:ext>
            </a:extLst>
          </p:cNvPr>
          <p:cNvSpPr>
            <a:spLocks noGrp="1"/>
          </p:cNvSpPr>
          <p:nvPr>
            <p:ph type="title"/>
          </p:nvPr>
        </p:nvSpPr>
        <p:spPr>
          <a:xfrm>
            <a:off x="232345" y="0"/>
            <a:ext cx="10515600" cy="1325563"/>
          </a:xfrm>
        </p:spPr>
        <p:txBody>
          <a:bodyPr>
            <a:normAutofit/>
          </a:bodyPr>
          <a:lstStyle/>
          <a:p>
            <a:r>
              <a:rPr lang="en-GB" sz="4000" dirty="0">
                <a:latin typeface="Baskerville" panose="02020502070401020303" pitchFamily="18" charset="0"/>
                <a:ea typeface="Baskerville" panose="02020502070401020303" pitchFamily="18" charset="0"/>
              </a:rPr>
              <a:t>How we reconstructed </a:t>
            </a:r>
            <a:r>
              <a:rPr lang="en-GB" sz="4000" dirty="0" err="1">
                <a:latin typeface="Baskerville" panose="02020502070401020303" pitchFamily="18" charset="0"/>
                <a:ea typeface="Baskerville" panose="02020502070401020303" pitchFamily="18" charset="0"/>
              </a:rPr>
              <a:t>Sellaio’s</a:t>
            </a:r>
            <a:r>
              <a:rPr lang="en-GB" sz="4000" dirty="0">
                <a:latin typeface="Baskerville" panose="02020502070401020303" pitchFamily="18" charset="0"/>
                <a:ea typeface="Baskerville" panose="02020502070401020303" pitchFamily="18" charset="0"/>
              </a:rPr>
              <a:t> painting</a:t>
            </a:r>
          </a:p>
        </p:txBody>
      </p:sp>
    </p:spTree>
    <p:extLst>
      <p:ext uri="{BB962C8B-B14F-4D97-AF65-F5344CB8AC3E}">
        <p14:creationId xmlns:p14="http://schemas.microsoft.com/office/powerpoint/2010/main" val="392371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normAutofit/>
          </a:bodyPr>
          <a:lstStyle/>
          <a:p>
            <a:r>
              <a:rPr lang="en-GB" sz="4000" dirty="0">
                <a:latin typeface="Baskerville" panose="02020502070401020303" pitchFamily="18" charset="0"/>
                <a:ea typeface="Baskerville" panose="02020502070401020303" pitchFamily="18" charset="0"/>
              </a:rPr>
              <a:t>The glue size layer</a:t>
            </a:r>
          </a:p>
        </p:txBody>
      </p:sp>
      <p:sp>
        <p:nvSpPr>
          <p:cNvPr id="3" name="Content Placeholder 2"/>
          <p:cNvSpPr>
            <a:spLocks noGrp="1"/>
          </p:cNvSpPr>
          <p:nvPr>
            <p:ph sz="half" idx="2"/>
          </p:nvPr>
        </p:nvSpPr>
        <p:spPr>
          <a:xfrm>
            <a:off x="836612" y="1388313"/>
            <a:ext cx="10314179" cy="1046105"/>
          </a:xfrm>
        </p:spPr>
        <p:txBody>
          <a:bodyPr>
            <a:normAutofit/>
          </a:bodyPr>
          <a:lstStyle/>
          <a:p>
            <a:pPr marL="0" indent="0">
              <a:lnSpc>
                <a:spcPct val="122000"/>
              </a:lnSpc>
              <a:spcBef>
                <a:spcPts val="0"/>
              </a:spcBef>
              <a:buNone/>
            </a:pPr>
            <a:r>
              <a:rPr lang="en-GB" i="1" dirty="0">
                <a:latin typeface="Baskerville" panose="02020502070401020303" pitchFamily="18" charset="0"/>
                <a:ea typeface="Baskerville" panose="02020502070401020303" pitchFamily="18" charset="0"/>
              </a:rPr>
              <a:t>‘So this glue is: it is an appetiser for the wood to take up the glues and gessoes’</a:t>
            </a:r>
          </a:p>
          <a:p>
            <a:pPr marL="0" indent="0" algn="r">
              <a:lnSpc>
                <a:spcPct val="122000"/>
              </a:lnSpc>
              <a:spcBef>
                <a:spcPts val="0"/>
              </a:spcBef>
              <a:buNone/>
            </a:pPr>
            <a:r>
              <a:rPr lang="en-GB" sz="1400" dirty="0">
                <a:latin typeface="Baskerville" panose="02020502070401020303" pitchFamily="18" charset="0"/>
                <a:ea typeface="Baskerville" panose="02020502070401020303" pitchFamily="18" charset="0"/>
              </a:rPr>
              <a:t>(</a:t>
            </a:r>
            <a:r>
              <a:rPr lang="en-GB" sz="1400" dirty="0" err="1">
                <a:latin typeface="Baskerville" panose="02020502070401020303" pitchFamily="18" charset="0"/>
                <a:ea typeface="Baskerville" panose="02020502070401020303" pitchFamily="18" charset="0"/>
              </a:rPr>
              <a:t>Cennino</a:t>
            </a:r>
            <a:r>
              <a:rPr lang="en-GB" sz="1400" dirty="0">
                <a:latin typeface="Baskerville" panose="02020502070401020303" pitchFamily="18" charset="0"/>
                <a:ea typeface="Baskerville" panose="02020502070401020303" pitchFamily="18" charset="0"/>
              </a:rPr>
              <a:t>, 15</a:t>
            </a:r>
            <a:r>
              <a:rPr lang="en-GB" sz="1400" baseline="30000" dirty="0">
                <a:latin typeface="Baskerville" panose="02020502070401020303" pitchFamily="18" charset="0"/>
                <a:ea typeface="Baskerville" panose="02020502070401020303" pitchFamily="18" charset="0"/>
              </a:rPr>
              <a:t>th</a:t>
            </a:r>
            <a:r>
              <a:rPr lang="en-GB" sz="1400" dirty="0">
                <a:latin typeface="Baskerville" panose="02020502070401020303" pitchFamily="18" charset="0"/>
                <a:ea typeface="Baskerville" panose="02020502070401020303" pitchFamily="18" charset="0"/>
              </a:rPr>
              <a:t> century)</a:t>
            </a:r>
          </a:p>
        </p:txBody>
      </p:sp>
      <p:sp>
        <p:nvSpPr>
          <p:cNvPr id="6" name="Text Placeholder 5"/>
          <p:cNvSpPr>
            <a:spLocks noGrp="1"/>
          </p:cNvSpPr>
          <p:nvPr>
            <p:ph type="body" sz="quarter" idx="3"/>
          </p:nvPr>
        </p:nvSpPr>
        <p:spPr>
          <a:xfrm>
            <a:off x="6376795" y="5670719"/>
            <a:ext cx="5183188" cy="880980"/>
          </a:xfrm>
        </p:spPr>
        <p:txBody>
          <a:bodyPr>
            <a:noAutofit/>
          </a:bodyPr>
          <a:lstStyle/>
          <a:p>
            <a:r>
              <a:rPr lang="en-GB" b="0" dirty="0">
                <a:latin typeface="Baskerville" panose="02020502070401020303" pitchFamily="18" charset="0"/>
                <a:ea typeface="Baskerville" panose="02020502070401020303" pitchFamily="18" charset="0"/>
              </a:rPr>
              <a:t>The glue size prevents glue from the gesso soaking into the wood causing the gesso to dry out … and flake off!</a:t>
            </a:r>
          </a:p>
        </p:txBody>
      </p:sp>
      <p:pic>
        <p:nvPicPr>
          <p:cNvPr id="9" name="Content Placeholder 8"/>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6376795" y="2476621"/>
            <a:ext cx="4773996" cy="2961645"/>
          </a:xfrm>
        </p:spPr>
      </p:pic>
      <p:pic>
        <p:nvPicPr>
          <p:cNvPr id="7" name="Picture 6">
            <a:extLst>
              <a:ext uri="{FF2B5EF4-FFF2-40B4-BE49-F238E27FC236}">
                <a16:creationId xmlns:a16="http://schemas.microsoft.com/office/drawing/2014/main" id="{01087A89-2A8B-E544-A245-8012025C6F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41209" y="2638337"/>
            <a:ext cx="4773996" cy="3472872"/>
          </a:xfrm>
          <a:prstGeom prst="rect">
            <a:avLst/>
          </a:prstGeom>
        </p:spPr>
      </p:pic>
    </p:spTree>
    <p:extLst>
      <p:ext uri="{BB962C8B-B14F-4D97-AF65-F5344CB8AC3E}">
        <p14:creationId xmlns:p14="http://schemas.microsoft.com/office/powerpoint/2010/main" val="332884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5066B1-5D45-684A-B5F5-695EFD4636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77801"/>
            <a:ext cx="6124541" cy="3480199"/>
          </a:xfrm>
          <a:prstGeom prst="rect">
            <a:avLst/>
          </a:prstGeom>
        </p:spPr>
      </p:pic>
      <p:pic>
        <p:nvPicPr>
          <p:cNvPr id="7" name="Picture 6">
            <a:extLst>
              <a:ext uri="{FF2B5EF4-FFF2-40B4-BE49-F238E27FC236}">
                <a16:creationId xmlns:a16="http://schemas.microsoft.com/office/drawing/2014/main" id="{3B726C39-DE96-9E40-AB4D-5A6923B07C3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541" y="-65809"/>
            <a:ext cx="6124541" cy="3443609"/>
          </a:xfrm>
          <a:prstGeom prst="rect">
            <a:avLst/>
          </a:prstGeom>
        </p:spPr>
      </p:pic>
      <p:sp>
        <p:nvSpPr>
          <p:cNvPr id="2" name="Title 1">
            <a:extLst>
              <a:ext uri="{FF2B5EF4-FFF2-40B4-BE49-F238E27FC236}">
                <a16:creationId xmlns:a16="http://schemas.microsoft.com/office/drawing/2014/main" id="{E40C0624-A1DF-5A48-896E-96B1E968131D}"/>
              </a:ext>
            </a:extLst>
          </p:cNvPr>
          <p:cNvSpPr>
            <a:spLocks noGrp="1"/>
          </p:cNvSpPr>
          <p:nvPr>
            <p:ph type="title"/>
          </p:nvPr>
        </p:nvSpPr>
        <p:spPr>
          <a:xfrm>
            <a:off x="0" y="-65810"/>
            <a:ext cx="10515600" cy="1325563"/>
          </a:xfrm>
        </p:spPr>
        <p:txBody>
          <a:bodyPr/>
          <a:lstStyle/>
          <a:p>
            <a:r>
              <a:rPr lang="en-US" dirty="0">
                <a:solidFill>
                  <a:schemeClr val="bg1"/>
                </a:solidFill>
                <a:latin typeface="Baskerville" panose="02020502070401020303" pitchFamily="18" charset="0"/>
                <a:ea typeface="Baskerville" panose="02020502070401020303" pitchFamily="18" charset="0"/>
              </a:rPr>
              <a:t>The gesso </a:t>
            </a:r>
            <a:r>
              <a:rPr lang="en-US" dirty="0" err="1">
                <a:solidFill>
                  <a:schemeClr val="bg1"/>
                </a:solidFill>
                <a:latin typeface="Baskerville" panose="02020502070401020303" pitchFamily="18" charset="0"/>
                <a:ea typeface="Baskerville" panose="02020502070401020303" pitchFamily="18" charset="0"/>
              </a:rPr>
              <a:t>grosso</a:t>
            </a:r>
            <a:r>
              <a:rPr lang="en-US" dirty="0">
                <a:solidFill>
                  <a:schemeClr val="bg1"/>
                </a:solidFill>
                <a:latin typeface="Baskerville" panose="02020502070401020303" pitchFamily="18" charset="0"/>
                <a:ea typeface="Baskerville" panose="02020502070401020303" pitchFamily="18" charset="0"/>
              </a:rPr>
              <a:t> layer</a:t>
            </a:r>
          </a:p>
        </p:txBody>
      </p:sp>
      <p:pic>
        <p:nvPicPr>
          <p:cNvPr id="11" name="Picture 10">
            <a:extLst>
              <a:ext uri="{FF2B5EF4-FFF2-40B4-BE49-F238E27FC236}">
                <a16:creationId xmlns:a16="http://schemas.microsoft.com/office/drawing/2014/main" id="{582F308A-FA0A-7742-A68F-322AADA033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0" y="0"/>
            <a:ext cx="6124541" cy="3429000"/>
          </a:xfrm>
          <a:prstGeom prst="rect">
            <a:avLst/>
          </a:prstGeom>
        </p:spPr>
      </p:pic>
      <p:pic>
        <p:nvPicPr>
          <p:cNvPr id="8" name="Picture 7">
            <a:extLst>
              <a:ext uri="{FF2B5EF4-FFF2-40B4-BE49-F238E27FC236}">
                <a16:creationId xmlns:a16="http://schemas.microsoft.com/office/drawing/2014/main" id="{A1B29A84-E016-5545-9D83-75A89E490AD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6000" y="3377800"/>
            <a:ext cx="6187020" cy="3480199"/>
          </a:xfrm>
          <a:prstGeom prst="rect">
            <a:avLst/>
          </a:prstGeom>
        </p:spPr>
      </p:pic>
      <p:sp>
        <p:nvSpPr>
          <p:cNvPr id="3" name="TextBox 2">
            <a:extLst>
              <a:ext uri="{FF2B5EF4-FFF2-40B4-BE49-F238E27FC236}">
                <a16:creationId xmlns:a16="http://schemas.microsoft.com/office/drawing/2014/main" id="{A97DA05B-0A43-E546-B180-C2A6BE3C79FC}"/>
              </a:ext>
            </a:extLst>
          </p:cNvPr>
          <p:cNvSpPr txBox="1"/>
          <p:nvPr/>
        </p:nvSpPr>
        <p:spPr>
          <a:xfrm>
            <a:off x="6153082" y="5791137"/>
            <a:ext cx="6038917" cy="1138773"/>
          </a:xfrm>
          <a:prstGeom prst="rect">
            <a:avLst/>
          </a:prstGeom>
          <a:noFill/>
        </p:spPr>
        <p:txBody>
          <a:bodyPr wrap="square" rtlCol="0">
            <a:spAutoFit/>
          </a:bodyPr>
          <a:lstStyle/>
          <a:p>
            <a:pPr algn="r"/>
            <a:r>
              <a:rPr lang="en-GB" sz="2400" i="1" dirty="0">
                <a:latin typeface="Baskerville" panose="02020502070401020303" pitchFamily="18" charset="0"/>
                <a:ea typeface="Baskerville" panose="02020502070401020303" pitchFamily="18" charset="0"/>
              </a:rPr>
              <a:t>‘[…] and start covering all of the flats with it using a fairly large and completely flat palette knife’</a:t>
            </a:r>
          </a:p>
          <a:p>
            <a:pPr algn="r"/>
            <a:r>
              <a:rPr lang="en-GB" sz="2000" dirty="0">
                <a:latin typeface="Baskerville" panose="02020502070401020303" pitchFamily="18" charset="0"/>
                <a:ea typeface="Baskerville" panose="02020502070401020303" pitchFamily="18" charset="0"/>
              </a:rPr>
              <a:t>(</a:t>
            </a:r>
            <a:r>
              <a:rPr lang="en-GB" sz="1400" dirty="0" err="1">
                <a:latin typeface="Baskerville" panose="02020502070401020303" pitchFamily="18" charset="0"/>
                <a:ea typeface="Baskerville" panose="02020502070401020303" pitchFamily="18" charset="0"/>
              </a:rPr>
              <a:t>Cennino</a:t>
            </a:r>
            <a:r>
              <a:rPr lang="en-GB" sz="1400" dirty="0">
                <a:latin typeface="Baskerville" panose="02020502070401020303" pitchFamily="18" charset="0"/>
                <a:ea typeface="Baskerville" panose="02020502070401020303" pitchFamily="18" charset="0"/>
              </a:rPr>
              <a:t>, 15</a:t>
            </a:r>
            <a:r>
              <a:rPr lang="en-GB" sz="1400" baseline="30000" dirty="0">
                <a:latin typeface="Baskerville" panose="02020502070401020303" pitchFamily="18" charset="0"/>
                <a:ea typeface="Baskerville" panose="02020502070401020303" pitchFamily="18" charset="0"/>
              </a:rPr>
              <a:t>th</a:t>
            </a:r>
            <a:r>
              <a:rPr lang="en-GB" sz="1400" dirty="0">
                <a:latin typeface="Baskerville" panose="02020502070401020303" pitchFamily="18" charset="0"/>
                <a:ea typeface="Baskerville" panose="02020502070401020303" pitchFamily="18" charset="0"/>
              </a:rPr>
              <a:t> Century)</a:t>
            </a:r>
          </a:p>
        </p:txBody>
      </p:sp>
      <p:sp>
        <p:nvSpPr>
          <p:cNvPr id="4" name="TextBox 3">
            <a:extLst>
              <a:ext uri="{FF2B5EF4-FFF2-40B4-BE49-F238E27FC236}">
                <a16:creationId xmlns:a16="http://schemas.microsoft.com/office/drawing/2014/main" id="{CEE182D6-1142-124E-85BF-980A3FDC584B}"/>
              </a:ext>
            </a:extLst>
          </p:cNvPr>
          <p:cNvSpPr txBox="1"/>
          <p:nvPr/>
        </p:nvSpPr>
        <p:spPr>
          <a:xfrm>
            <a:off x="631767" y="1655995"/>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12D01386-1511-4C48-994D-16AAC4DC18B5}"/>
              </a:ext>
            </a:extLst>
          </p:cNvPr>
          <p:cNvSpPr txBox="1"/>
          <p:nvPr/>
        </p:nvSpPr>
        <p:spPr>
          <a:xfrm>
            <a:off x="6153082" y="3548239"/>
            <a:ext cx="5644485" cy="461665"/>
          </a:xfrm>
          <a:prstGeom prst="rect">
            <a:avLst/>
          </a:prstGeom>
          <a:noFill/>
        </p:spPr>
        <p:txBody>
          <a:bodyPr wrap="square" rtlCol="0">
            <a:spAutoFit/>
          </a:bodyPr>
          <a:lstStyle/>
          <a:p>
            <a:r>
              <a:rPr lang="en-GB" sz="2400" dirty="0">
                <a:solidFill>
                  <a:schemeClr val="bg1"/>
                </a:solidFill>
                <a:latin typeface="Baskerville" panose="02020502070401020303" pitchFamily="18" charset="0"/>
                <a:ea typeface="Baskerville" panose="02020502070401020303" pitchFamily="18" charset="0"/>
              </a:rPr>
              <a:t>‘</a:t>
            </a:r>
            <a:r>
              <a:rPr lang="en-GB" sz="2400" i="1" dirty="0">
                <a:solidFill>
                  <a:schemeClr val="bg1"/>
                </a:solidFill>
                <a:latin typeface="Baskerville" panose="02020502070401020303" pitchFamily="18" charset="0"/>
                <a:ea typeface="Baskerville" panose="02020502070401020303" pitchFamily="18" charset="0"/>
              </a:rPr>
              <a:t>Then get gesso </a:t>
            </a:r>
            <a:r>
              <a:rPr lang="en-GB" sz="2400" i="1" dirty="0" err="1">
                <a:solidFill>
                  <a:schemeClr val="bg1"/>
                </a:solidFill>
                <a:latin typeface="Baskerville" panose="02020502070401020303" pitchFamily="18" charset="0"/>
                <a:ea typeface="Baskerville" panose="02020502070401020303" pitchFamily="18" charset="0"/>
              </a:rPr>
              <a:t>grosso</a:t>
            </a:r>
            <a:r>
              <a:rPr lang="en-GB" sz="2400" i="1" dirty="0">
                <a:solidFill>
                  <a:schemeClr val="bg1"/>
                </a:solidFill>
                <a:latin typeface="Baskerville" panose="02020502070401020303" pitchFamily="18" charset="0"/>
                <a:ea typeface="Baskerville" panose="02020502070401020303" pitchFamily="18" charset="0"/>
              </a:rPr>
              <a:t> (that is, from Volterra) […]’</a:t>
            </a:r>
          </a:p>
        </p:txBody>
      </p:sp>
    </p:spTree>
    <p:extLst>
      <p:ext uri="{BB962C8B-B14F-4D97-AF65-F5344CB8AC3E}">
        <p14:creationId xmlns:p14="http://schemas.microsoft.com/office/powerpoint/2010/main" val="72007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409E19-0DB9-C647-8931-52F89A854276}"/>
              </a:ext>
            </a:extLst>
          </p:cNvPr>
          <p:cNvSpPr/>
          <p:nvPr/>
        </p:nvSpPr>
        <p:spPr>
          <a:xfrm>
            <a:off x="664779" y="1346284"/>
            <a:ext cx="10862442" cy="492443"/>
          </a:xfrm>
          <a:prstGeom prst="rect">
            <a:avLst/>
          </a:prstGeom>
        </p:spPr>
        <p:txBody>
          <a:bodyPr wrap="square">
            <a:spAutoFit/>
          </a:bodyPr>
          <a:lstStyle/>
          <a:p>
            <a:r>
              <a:rPr lang="en-GB" sz="2600" i="1" dirty="0">
                <a:latin typeface="Baskerville" panose="02020502070401020303" pitchFamily="18" charset="0"/>
                <a:ea typeface="Baskerville" panose="02020502070401020303" pitchFamily="18" charset="0"/>
                <a:cs typeface="Times New Roman" panose="02020603050405020304" pitchFamily="18" charset="0"/>
              </a:rPr>
              <a:t>‘[…] this same gesso but it is purified for a good month, kept soaking in a tub.’</a:t>
            </a:r>
            <a:r>
              <a:rPr lang="en-GB" sz="1400" dirty="0">
                <a:latin typeface="Baskerville" panose="02020502070401020303" pitchFamily="18" charset="0"/>
                <a:ea typeface="Baskerville" panose="02020502070401020303" pitchFamily="18" charset="0"/>
              </a:rPr>
              <a:t> </a:t>
            </a:r>
            <a:r>
              <a:rPr lang="en-GB" sz="1400" dirty="0">
                <a:latin typeface="Baskerville" panose="02020502070401020303" pitchFamily="18" charset="0"/>
                <a:ea typeface="Baskerville" panose="02020502070401020303" pitchFamily="18" charset="0"/>
                <a:cs typeface="Times New Roman" panose="02020603050405020304" pitchFamily="18" charset="0"/>
              </a:rPr>
              <a:t> </a:t>
            </a:r>
            <a:endParaRPr lang="en-US" sz="1400" dirty="0">
              <a:latin typeface="Baskerville" panose="02020502070401020303" pitchFamily="18" charset="0"/>
              <a:ea typeface="Baskerville" panose="02020502070401020303" pitchFamily="18" charset="0"/>
            </a:endParaRPr>
          </a:p>
        </p:txBody>
      </p:sp>
      <p:sp>
        <p:nvSpPr>
          <p:cNvPr id="13" name="Title 1">
            <a:extLst>
              <a:ext uri="{FF2B5EF4-FFF2-40B4-BE49-F238E27FC236}">
                <a16:creationId xmlns:a16="http://schemas.microsoft.com/office/drawing/2014/main" id="{D5FC9C5B-EF9E-8B48-AA87-BDE416E68DFF}"/>
              </a:ext>
            </a:extLst>
          </p:cNvPr>
          <p:cNvSpPr>
            <a:spLocks noGrp="1"/>
          </p:cNvSpPr>
          <p:nvPr>
            <p:ph type="title"/>
          </p:nvPr>
        </p:nvSpPr>
        <p:spPr>
          <a:xfrm>
            <a:off x="0" y="20721"/>
            <a:ext cx="10515600" cy="1325563"/>
          </a:xfrm>
        </p:spPr>
        <p:txBody>
          <a:bodyPr>
            <a:normAutofit/>
          </a:bodyPr>
          <a:lstStyle/>
          <a:p>
            <a:r>
              <a:rPr lang="en-GB" sz="4000" dirty="0">
                <a:latin typeface="Baskerville" panose="02020502070401020303" pitchFamily="18" charset="0"/>
                <a:ea typeface="Baskerville" panose="02020502070401020303" pitchFamily="18" charset="0"/>
              </a:rPr>
              <a:t>The gesso </a:t>
            </a:r>
            <a:r>
              <a:rPr lang="en-GB" sz="4000" dirty="0" err="1">
                <a:latin typeface="Baskerville" panose="02020502070401020303" pitchFamily="18" charset="0"/>
                <a:ea typeface="Baskerville" panose="02020502070401020303" pitchFamily="18" charset="0"/>
              </a:rPr>
              <a:t>sottile</a:t>
            </a:r>
            <a:r>
              <a:rPr lang="en-GB" sz="4000" dirty="0">
                <a:latin typeface="Baskerville" panose="02020502070401020303" pitchFamily="18" charset="0"/>
                <a:ea typeface="Baskerville" panose="02020502070401020303" pitchFamily="18" charset="0"/>
              </a:rPr>
              <a:t> layers</a:t>
            </a:r>
          </a:p>
        </p:txBody>
      </p:sp>
      <p:pic>
        <p:nvPicPr>
          <p:cNvPr id="7" name="Content Placeholder 4">
            <a:extLst>
              <a:ext uri="{FF2B5EF4-FFF2-40B4-BE49-F238E27FC236}">
                <a16:creationId xmlns:a16="http://schemas.microsoft.com/office/drawing/2014/main" id="{BD3BCC58-7454-F044-BCC6-940D1BB4C4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67403" y="1986766"/>
            <a:ext cx="3928378" cy="3720237"/>
          </a:xfrm>
          <a:prstGeom prst="rect">
            <a:avLst/>
          </a:prstGeom>
          <a:scene3d>
            <a:camera prst="orthographicFront">
              <a:rot lat="0" lon="10799977" rev="0"/>
            </a:camera>
            <a:lightRig rig="threePt" dir="t"/>
          </a:scene3d>
        </p:spPr>
      </p:pic>
      <p:pic>
        <p:nvPicPr>
          <p:cNvPr id="11" name="Picture 10">
            <a:extLst>
              <a:ext uri="{FF2B5EF4-FFF2-40B4-BE49-F238E27FC236}">
                <a16:creationId xmlns:a16="http://schemas.microsoft.com/office/drawing/2014/main" id="{DA634A85-091A-0A40-945C-67CA5ECB9B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96221" y="1986766"/>
            <a:ext cx="3928378" cy="3720237"/>
          </a:xfrm>
          <a:prstGeom prst="rect">
            <a:avLst/>
          </a:prstGeom>
        </p:spPr>
      </p:pic>
      <p:sp>
        <p:nvSpPr>
          <p:cNvPr id="12" name="Rectangle 11">
            <a:extLst>
              <a:ext uri="{FF2B5EF4-FFF2-40B4-BE49-F238E27FC236}">
                <a16:creationId xmlns:a16="http://schemas.microsoft.com/office/drawing/2014/main" id="{B943BD02-A98C-9D48-9F16-6CB27A2A7B38}"/>
              </a:ext>
            </a:extLst>
          </p:cNvPr>
          <p:cNvSpPr/>
          <p:nvPr/>
        </p:nvSpPr>
        <p:spPr>
          <a:xfrm>
            <a:off x="664779" y="5776387"/>
            <a:ext cx="10862442" cy="1107996"/>
          </a:xfrm>
          <a:prstGeom prst="rect">
            <a:avLst/>
          </a:prstGeom>
        </p:spPr>
        <p:txBody>
          <a:bodyPr wrap="square">
            <a:spAutoFit/>
          </a:bodyPr>
          <a:lstStyle/>
          <a:p>
            <a:r>
              <a:rPr lang="en-GB" sz="2600" i="1" dirty="0">
                <a:latin typeface="Baskerville" panose="02020502070401020303" pitchFamily="18" charset="0"/>
                <a:ea typeface="Baskerville" panose="02020502070401020303" pitchFamily="18" charset="0"/>
                <a:cs typeface="Times New Roman" panose="02020603050405020304" pitchFamily="18" charset="0"/>
              </a:rPr>
              <a:t>‘[…] apply a layer all over with a brush […] Then let it rest a little, but not so long that it completely dries out […]’ </a:t>
            </a:r>
          </a:p>
          <a:p>
            <a:pPr algn="r"/>
            <a:r>
              <a:rPr lang="en-GB" sz="1400" dirty="0">
                <a:latin typeface="Baskerville" panose="02020502070401020303" pitchFamily="18" charset="0"/>
                <a:ea typeface="Baskerville" panose="02020502070401020303" pitchFamily="18" charset="0"/>
              </a:rPr>
              <a:t>(</a:t>
            </a:r>
            <a:r>
              <a:rPr lang="en-GB" sz="1400" dirty="0" err="1">
                <a:latin typeface="Baskerville" panose="02020502070401020303" pitchFamily="18" charset="0"/>
                <a:ea typeface="Baskerville" panose="02020502070401020303" pitchFamily="18" charset="0"/>
              </a:rPr>
              <a:t>Cennino</a:t>
            </a:r>
            <a:r>
              <a:rPr lang="en-GB" sz="1400" dirty="0">
                <a:latin typeface="Baskerville" panose="02020502070401020303" pitchFamily="18" charset="0"/>
                <a:ea typeface="Baskerville" panose="02020502070401020303" pitchFamily="18" charset="0"/>
              </a:rPr>
              <a:t>, 15</a:t>
            </a:r>
            <a:r>
              <a:rPr lang="en-GB" sz="1400" baseline="30000" dirty="0">
                <a:latin typeface="Baskerville" panose="02020502070401020303" pitchFamily="18" charset="0"/>
                <a:ea typeface="Baskerville" panose="02020502070401020303" pitchFamily="18" charset="0"/>
              </a:rPr>
              <a:t>th</a:t>
            </a:r>
            <a:r>
              <a:rPr lang="en-GB" sz="1400" dirty="0">
                <a:latin typeface="Baskerville" panose="02020502070401020303" pitchFamily="18" charset="0"/>
                <a:ea typeface="Baskerville" panose="02020502070401020303" pitchFamily="18" charset="0"/>
              </a:rPr>
              <a:t> century) </a:t>
            </a:r>
            <a:r>
              <a:rPr lang="en-GB" sz="1400" dirty="0">
                <a:latin typeface="Baskerville" panose="02020502070401020303" pitchFamily="18" charset="0"/>
                <a:ea typeface="Baskerville" panose="02020502070401020303" pitchFamily="18" charset="0"/>
                <a:cs typeface="Times New Roman" panose="02020603050405020304" pitchFamily="18" charset="0"/>
              </a:rPr>
              <a:t> </a:t>
            </a:r>
            <a:endParaRPr lang="en-US" sz="1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67101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D7E3-BA36-9742-B733-13EC53B0804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BBB3DC2-1F1D-494A-9079-2F56E74C70A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392"/>
          <a:stretch/>
        </p:blipFill>
        <p:spPr>
          <a:xfrm>
            <a:off x="-47533" y="-86632"/>
            <a:ext cx="6162250" cy="3542824"/>
          </a:xfrm>
        </p:spPr>
      </p:pic>
      <p:pic>
        <p:nvPicPr>
          <p:cNvPr id="11" name="Picture 10">
            <a:extLst>
              <a:ext uri="{FF2B5EF4-FFF2-40B4-BE49-F238E27FC236}">
                <a16:creationId xmlns:a16="http://schemas.microsoft.com/office/drawing/2014/main" id="{D78D0FEE-1F67-3E49-9667-CA04AC9FD9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534" y="3456192"/>
            <a:ext cx="6277311" cy="3457768"/>
          </a:xfrm>
          <a:prstGeom prst="rect">
            <a:avLst/>
          </a:prstGeom>
        </p:spPr>
      </p:pic>
      <p:pic>
        <p:nvPicPr>
          <p:cNvPr id="13" name="Picture 12">
            <a:extLst>
              <a:ext uri="{FF2B5EF4-FFF2-40B4-BE49-F238E27FC236}">
                <a16:creationId xmlns:a16="http://schemas.microsoft.com/office/drawing/2014/main" id="{4835B423-2418-F74E-B87E-085F5D7460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5866" y="3410617"/>
            <a:ext cx="6235763" cy="3503744"/>
          </a:xfrm>
          <a:prstGeom prst="rect">
            <a:avLst/>
          </a:prstGeom>
        </p:spPr>
      </p:pic>
      <p:pic>
        <p:nvPicPr>
          <p:cNvPr id="9" name="Picture 8">
            <a:extLst>
              <a:ext uri="{FF2B5EF4-FFF2-40B4-BE49-F238E27FC236}">
                <a16:creationId xmlns:a16="http://schemas.microsoft.com/office/drawing/2014/main" id="{04AF1129-C077-8E4D-818E-C61447F634B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5866" y="-27298"/>
            <a:ext cx="6071911" cy="3484960"/>
          </a:xfrm>
          <a:prstGeom prst="rect">
            <a:avLst/>
          </a:prstGeom>
        </p:spPr>
      </p:pic>
      <p:sp>
        <p:nvSpPr>
          <p:cNvPr id="8" name="Title 1">
            <a:extLst>
              <a:ext uri="{FF2B5EF4-FFF2-40B4-BE49-F238E27FC236}">
                <a16:creationId xmlns:a16="http://schemas.microsoft.com/office/drawing/2014/main" id="{6BDDF5BC-310D-A34F-8AFD-E04B70C929A5}"/>
              </a:ext>
            </a:extLst>
          </p:cNvPr>
          <p:cNvSpPr txBox="1">
            <a:spLocks/>
          </p:cNvSpPr>
          <p:nvPr/>
        </p:nvSpPr>
        <p:spPr>
          <a:xfrm>
            <a:off x="0" y="-1862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Baskerville" panose="02020502070401020303" pitchFamily="18" charset="0"/>
                <a:ea typeface="Baskerville" panose="02020502070401020303" pitchFamily="18" charset="0"/>
              </a:rPr>
              <a:t>Smoothing the gesso</a:t>
            </a:r>
          </a:p>
        </p:txBody>
      </p:sp>
      <p:sp>
        <p:nvSpPr>
          <p:cNvPr id="10" name="Rectangle 9">
            <a:extLst>
              <a:ext uri="{FF2B5EF4-FFF2-40B4-BE49-F238E27FC236}">
                <a16:creationId xmlns:a16="http://schemas.microsoft.com/office/drawing/2014/main" id="{576F96C2-C348-9A4A-9058-13D0441751AF}"/>
              </a:ext>
            </a:extLst>
          </p:cNvPr>
          <p:cNvSpPr/>
          <p:nvPr/>
        </p:nvSpPr>
        <p:spPr>
          <a:xfrm>
            <a:off x="139283" y="2654484"/>
            <a:ext cx="5956583" cy="1692771"/>
          </a:xfrm>
          <a:prstGeom prst="rect">
            <a:avLst/>
          </a:prstGeom>
        </p:spPr>
        <p:txBody>
          <a:bodyPr wrap="square">
            <a:spAutoFit/>
          </a:bodyPr>
          <a:lstStyle/>
          <a:p>
            <a:r>
              <a:rPr lang="en-GB" sz="2600" i="1"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‘Get a rag with ground charcoal, tied up in a little ball, and start dusting over the surface […] </a:t>
            </a:r>
          </a:p>
          <a:p>
            <a:r>
              <a:rPr lang="en-GB" sz="2600" i="1"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Then, with a bunch of goose or hen feathers, start sweeping this black dust […]’</a:t>
            </a:r>
          </a:p>
        </p:txBody>
      </p:sp>
      <p:sp>
        <p:nvSpPr>
          <p:cNvPr id="12" name="Rectangle 11">
            <a:extLst>
              <a:ext uri="{FF2B5EF4-FFF2-40B4-BE49-F238E27FC236}">
                <a16:creationId xmlns:a16="http://schemas.microsoft.com/office/drawing/2014/main" id="{5A7F84C7-41F0-0942-ABB6-5B8911FDE5A5}"/>
              </a:ext>
            </a:extLst>
          </p:cNvPr>
          <p:cNvSpPr/>
          <p:nvPr/>
        </p:nvSpPr>
        <p:spPr>
          <a:xfrm>
            <a:off x="7678967" y="5162489"/>
            <a:ext cx="4339181" cy="1107996"/>
          </a:xfrm>
          <a:prstGeom prst="rect">
            <a:avLst/>
          </a:prstGeom>
        </p:spPr>
        <p:txBody>
          <a:bodyPr wrap="square">
            <a:spAutoFit/>
          </a:bodyPr>
          <a:lstStyle/>
          <a:p>
            <a:r>
              <a:rPr lang="en-GB" sz="2600" i="1"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 where you remove the gesso it comes out white as milk […]’ </a:t>
            </a:r>
          </a:p>
          <a:p>
            <a:pPr algn="r"/>
            <a:r>
              <a:rPr lang="en-GB" sz="1400" dirty="0">
                <a:solidFill>
                  <a:schemeClr val="bg1"/>
                </a:solidFill>
                <a:latin typeface="Baskerville" panose="02020502070401020303" pitchFamily="18" charset="0"/>
                <a:ea typeface="Baskerville" panose="02020502070401020303" pitchFamily="18" charset="0"/>
              </a:rPr>
              <a:t>(</a:t>
            </a:r>
            <a:r>
              <a:rPr lang="en-GB" sz="1400" dirty="0" err="1">
                <a:solidFill>
                  <a:schemeClr val="bg1"/>
                </a:solidFill>
                <a:latin typeface="Baskerville" panose="02020502070401020303" pitchFamily="18" charset="0"/>
                <a:ea typeface="Baskerville" panose="02020502070401020303" pitchFamily="18" charset="0"/>
              </a:rPr>
              <a:t>Cennino</a:t>
            </a:r>
            <a:r>
              <a:rPr lang="en-GB" sz="1400" dirty="0">
                <a:solidFill>
                  <a:schemeClr val="bg1"/>
                </a:solidFill>
                <a:latin typeface="Baskerville" panose="02020502070401020303" pitchFamily="18" charset="0"/>
                <a:ea typeface="Baskerville" panose="02020502070401020303" pitchFamily="18" charset="0"/>
              </a:rPr>
              <a:t>, 15</a:t>
            </a:r>
            <a:r>
              <a:rPr lang="en-GB" sz="1400" baseline="30000" dirty="0">
                <a:solidFill>
                  <a:schemeClr val="bg1"/>
                </a:solidFill>
                <a:latin typeface="Baskerville" panose="02020502070401020303" pitchFamily="18" charset="0"/>
                <a:ea typeface="Baskerville" panose="02020502070401020303" pitchFamily="18" charset="0"/>
              </a:rPr>
              <a:t>th</a:t>
            </a:r>
            <a:r>
              <a:rPr lang="en-GB" sz="1400" dirty="0">
                <a:solidFill>
                  <a:schemeClr val="bg1"/>
                </a:solidFill>
                <a:latin typeface="Baskerville" panose="02020502070401020303" pitchFamily="18" charset="0"/>
                <a:ea typeface="Baskerville" panose="02020502070401020303" pitchFamily="18" charset="0"/>
              </a:rPr>
              <a:t> century) </a:t>
            </a:r>
            <a:r>
              <a:rPr lang="en-GB" sz="14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 </a:t>
            </a:r>
            <a:endParaRPr lang="en-US" sz="1400" dirty="0">
              <a:solidFill>
                <a:schemeClr val="bg1"/>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1700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5E63A-66A0-784E-B4DE-40273C02E7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09618" y="1519677"/>
            <a:ext cx="3572763" cy="3684091"/>
          </a:xfrm>
          <a:prstGeom prst="rect">
            <a:avLst/>
          </a:prstGeom>
        </p:spPr>
      </p:pic>
      <p:sp>
        <p:nvSpPr>
          <p:cNvPr id="5" name="Title 1">
            <a:extLst>
              <a:ext uri="{FF2B5EF4-FFF2-40B4-BE49-F238E27FC236}">
                <a16:creationId xmlns:a16="http://schemas.microsoft.com/office/drawing/2014/main" id="{F8BA95ED-61C5-AB42-80B7-EFCF9C4D9216}"/>
              </a:ext>
            </a:extLst>
          </p:cNvPr>
          <p:cNvSpPr txBox="1">
            <a:spLocks/>
          </p:cNvSpPr>
          <p:nvPr/>
        </p:nvSpPr>
        <p:spPr>
          <a:xfrm>
            <a:off x="0" y="16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Baskerville" panose="02020502070401020303" pitchFamily="18" charset="0"/>
                <a:ea typeface="Baskerville" panose="02020502070401020303" pitchFamily="18" charset="0"/>
              </a:rPr>
              <a:t>The </a:t>
            </a:r>
            <a:r>
              <a:rPr lang="en-GB" sz="4000" dirty="0" err="1">
                <a:latin typeface="Baskerville" panose="02020502070401020303" pitchFamily="18" charset="0"/>
                <a:ea typeface="Baskerville" panose="02020502070401020303" pitchFamily="18" charset="0"/>
              </a:rPr>
              <a:t>underdrawing</a:t>
            </a:r>
            <a:endParaRPr lang="en-GB" sz="4000" dirty="0">
              <a:latin typeface="Baskerville" panose="02020502070401020303" pitchFamily="18" charset="0"/>
              <a:ea typeface="Baskerville" panose="02020502070401020303" pitchFamily="18" charset="0"/>
            </a:endParaRPr>
          </a:p>
        </p:txBody>
      </p:sp>
      <p:pic>
        <p:nvPicPr>
          <p:cNvPr id="6" name="Content Placeholder 5">
            <a:extLst>
              <a:ext uri="{FF2B5EF4-FFF2-40B4-BE49-F238E27FC236}">
                <a16:creationId xmlns:a16="http://schemas.microsoft.com/office/drawing/2014/main" id="{41B898D6-B909-0F4E-9C08-A906057B24E3}"/>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314255" y="1519678"/>
            <a:ext cx="3572762" cy="3684090"/>
          </a:xfrm>
          <a:prstGeom prst="rect">
            <a:avLst/>
          </a:prstGeom>
        </p:spPr>
      </p:pic>
      <p:sp>
        <p:nvSpPr>
          <p:cNvPr id="7" name="TextBox 6">
            <a:extLst>
              <a:ext uri="{FF2B5EF4-FFF2-40B4-BE49-F238E27FC236}">
                <a16:creationId xmlns:a16="http://schemas.microsoft.com/office/drawing/2014/main" id="{91E13633-484A-914F-A29A-9A8C8A681923}"/>
              </a:ext>
            </a:extLst>
          </p:cNvPr>
          <p:cNvSpPr txBox="1"/>
          <p:nvPr/>
        </p:nvSpPr>
        <p:spPr>
          <a:xfrm>
            <a:off x="4232319" y="5203768"/>
            <a:ext cx="3308464" cy="400110"/>
          </a:xfrm>
          <a:prstGeom prst="rect">
            <a:avLst/>
          </a:prstGeom>
          <a:noFill/>
        </p:spPr>
        <p:txBody>
          <a:bodyPr wrap="square" rtlCol="0">
            <a:spAutoFit/>
          </a:bodyPr>
          <a:lstStyle/>
          <a:p>
            <a:r>
              <a:rPr lang="en-GB" sz="2000" dirty="0">
                <a:latin typeface="Baskerville" panose="02020502070401020303" pitchFamily="18" charset="0"/>
                <a:ea typeface="Baskerville" panose="02020502070401020303" pitchFamily="18" charset="0"/>
              </a:rPr>
              <a:t>Infra-red image</a:t>
            </a:r>
          </a:p>
        </p:txBody>
      </p:sp>
      <p:sp>
        <p:nvSpPr>
          <p:cNvPr id="8" name="TextBox 7">
            <a:extLst>
              <a:ext uri="{FF2B5EF4-FFF2-40B4-BE49-F238E27FC236}">
                <a16:creationId xmlns:a16="http://schemas.microsoft.com/office/drawing/2014/main" id="{E0847AF8-47C7-6F46-909E-E74E4035CF2F}"/>
              </a:ext>
            </a:extLst>
          </p:cNvPr>
          <p:cNvSpPr txBox="1"/>
          <p:nvPr/>
        </p:nvSpPr>
        <p:spPr>
          <a:xfrm>
            <a:off x="252235" y="5203768"/>
            <a:ext cx="3308464" cy="400110"/>
          </a:xfrm>
          <a:prstGeom prst="rect">
            <a:avLst/>
          </a:prstGeom>
          <a:noFill/>
        </p:spPr>
        <p:txBody>
          <a:bodyPr wrap="square" rtlCol="0">
            <a:spAutoFit/>
          </a:bodyPr>
          <a:lstStyle/>
          <a:p>
            <a:r>
              <a:rPr lang="en-GB" sz="2000" dirty="0">
                <a:latin typeface="Baskerville" panose="02020502070401020303" pitchFamily="18" charset="0"/>
                <a:ea typeface="Baskerville" panose="02020502070401020303" pitchFamily="18" charset="0"/>
              </a:rPr>
              <a:t>Normal light image</a:t>
            </a:r>
          </a:p>
        </p:txBody>
      </p:sp>
      <p:pic>
        <p:nvPicPr>
          <p:cNvPr id="9" name="Picture 8">
            <a:extLst>
              <a:ext uri="{FF2B5EF4-FFF2-40B4-BE49-F238E27FC236}">
                <a16:creationId xmlns:a16="http://schemas.microsoft.com/office/drawing/2014/main" id="{1114C9FC-2099-204C-AE44-BA35B9AEEB4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04982" y="1519677"/>
            <a:ext cx="3572764" cy="3684092"/>
          </a:xfrm>
          <a:prstGeom prst="rect">
            <a:avLst/>
          </a:prstGeom>
        </p:spPr>
      </p:pic>
      <p:sp>
        <p:nvSpPr>
          <p:cNvPr id="10" name="TextBox 9">
            <a:extLst>
              <a:ext uri="{FF2B5EF4-FFF2-40B4-BE49-F238E27FC236}">
                <a16:creationId xmlns:a16="http://schemas.microsoft.com/office/drawing/2014/main" id="{949D8F52-0F6C-CF49-B1E9-A2C251D4995E}"/>
              </a:ext>
            </a:extLst>
          </p:cNvPr>
          <p:cNvSpPr txBox="1"/>
          <p:nvPr/>
        </p:nvSpPr>
        <p:spPr>
          <a:xfrm>
            <a:off x="8304982" y="5203768"/>
            <a:ext cx="3308464" cy="1015663"/>
          </a:xfrm>
          <a:prstGeom prst="rect">
            <a:avLst/>
          </a:prstGeom>
          <a:noFill/>
        </p:spPr>
        <p:txBody>
          <a:bodyPr wrap="square" rtlCol="0">
            <a:spAutoFit/>
          </a:bodyPr>
          <a:lstStyle/>
          <a:p>
            <a:r>
              <a:rPr lang="en-GB" sz="2000" dirty="0">
                <a:latin typeface="Baskerville" panose="02020502070401020303" pitchFamily="18" charset="0"/>
                <a:ea typeface="Baskerville" panose="02020502070401020303" pitchFamily="18" charset="0"/>
              </a:rPr>
              <a:t>Reconstruction of what the </a:t>
            </a:r>
            <a:r>
              <a:rPr lang="en-GB" sz="2000" dirty="0" err="1">
                <a:latin typeface="Baskerville" panose="02020502070401020303" pitchFamily="18" charset="0"/>
                <a:ea typeface="Baskerville" panose="02020502070401020303" pitchFamily="18" charset="0"/>
              </a:rPr>
              <a:t>underdrawing</a:t>
            </a:r>
            <a:r>
              <a:rPr lang="en-GB" sz="2000" dirty="0">
                <a:latin typeface="Baskerville" panose="02020502070401020303" pitchFamily="18" charset="0"/>
                <a:ea typeface="Baskerville" panose="02020502070401020303" pitchFamily="18" charset="0"/>
              </a:rPr>
              <a:t> may have looked like</a:t>
            </a:r>
          </a:p>
        </p:txBody>
      </p:sp>
    </p:spTree>
    <p:extLst>
      <p:ext uri="{BB962C8B-B14F-4D97-AF65-F5344CB8AC3E}">
        <p14:creationId xmlns:p14="http://schemas.microsoft.com/office/powerpoint/2010/main" val="3173260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DFCC3FC-9D30-3D45-8D69-1764F198C0B4}"/>
              </a:ext>
            </a:extLst>
          </p:cNvPr>
          <p:cNvSpPr>
            <a:spLocks noGrp="1"/>
          </p:cNvSpPr>
          <p:nvPr>
            <p:ph type="title"/>
          </p:nvPr>
        </p:nvSpPr>
        <p:spPr>
          <a:xfrm>
            <a:off x="0" y="16625"/>
            <a:ext cx="10515600" cy="1325563"/>
          </a:xfrm>
        </p:spPr>
        <p:txBody>
          <a:bodyPr>
            <a:normAutofit/>
          </a:bodyPr>
          <a:lstStyle/>
          <a:p>
            <a:r>
              <a:rPr lang="en-GB" sz="4000" dirty="0">
                <a:latin typeface="Baskerville" panose="02020502070401020303" pitchFamily="18" charset="0"/>
                <a:ea typeface="Baskerville" panose="02020502070401020303" pitchFamily="18" charset="0"/>
              </a:rPr>
              <a:t>The </a:t>
            </a:r>
            <a:r>
              <a:rPr lang="en-GB" sz="4000" dirty="0" err="1">
                <a:latin typeface="Baskerville" panose="02020502070401020303" pitchFamily="18" charset="0"/>
                <a:ea typeface="Baskerville" panose="02020502070401020303" pitchFamily="18" charset="0"/>
              </a:rPr>
              <a:t>calco</a:t>
            </a:r>
            <a:r>
              <a:rPr lang="en-GB" sz="4000" dirty="0">
                <a:latin typeface="Baskerville" panose="02020502070401020303" pitchFamily="18" charset="0"/>
                <a:ea typeface="Baskerville" panose="02020502070401020303" pitchFamily="18" charset="0"/>
              </a:rPr>
              <a:t> transfer method</a:t>
            </a:r>
          </a:p>
        </p:txBody>
      </p:sp>
      <p:pic>
        <p:nvPicPr>
          <p:cNvPr id="6" name="Picture 5">
            <a:extLst>
              <a:ext uri="{FF2B5EF4-FFF2-40B4-BE49-F238E27FC236}">
                <a16:creationId xmlns:a16="http://schemas.microsoft.com/office/drawing/2014/main" id="{919D1876-FEBB-4B48-9BA4-9CE6336F96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0511" y="1735200"/>
            <a:ext cx="3489985" cy="2714423"/>
          </a:xfrm>
          <a:prstGeom prst="rect">
            <a:avLst/>
          </a:prstGeom>
        </p:spPr>
      </p:pic>
      <p:pic>
        <p:nvPicPr>
          <p:cNvPr id="9" name="Picture 8">
            <a:extLst>
              <a:ext uri="{FF2B5EF4-FFF2-40B4-BE49-F238E27FC236}">
                <a16:creationId xmlns:a16="http://schemas.microsoft.com/office/drawing/2014/main" id="{777E73C2-8FBB-5C4A-A43B-5117862A85BE}"/>
              </a:ext>
            </a:extLst>
          </p:cNvPr>
          <p:cNvPicPr>
            <a:picLocks noChangeAspect="1"/>
          </p:cNvPicPr>
          <p:nvPr/>
        </p:nvPicPr>
        <p:blipFill rotWithShape="1">
          <a:blip r:embed="rId4" cstate="email">
            <a:alphaModFix/>
            <a:extLst>
              <a:ext uri="{BEBA8EAE-BF5A-486C-A8C5-ECC9F3942E4B}">
                <a14:imgProps xmlns:a14="http://schemas.microsoft.com/office/drawing/2010/main">
                  <a14:imgLayer r:embed="rId5">
                    <a14:imgEffect>
                      <a14:brightnessContrast bright="-22000"/>
                    </a14:imgEffect>
                  </a14:imgLayer>
                </a14:imgProps>
              </a:ext>
              <a:ext uri="{28A0092B-C50C-407E-A947-70E740481C1C}">
                <a14:useLocalDpi xmlns:a14="http://schemas.microsoft.com/office/drawing/2010/main"/>
              </a:ext>
            </a:extLst>
          </a:blip>
          <a:srcRect/>
          <a:stretch/>
        </p:blipFill>
        <p:spPr>
          <a:xfrm>
            <a:off x="4343035" y="1735200"/>
            <a:ext cx="3489985" cy="2749132"/>
          </a:xfrm>
          <a:prstGeom prst="rect">
            <a:avLst/>
          </a:prstGeom>
        </p:spPr>
      </p:pic>
      <p:pic>
        <p:nvPicPr>
          <p:cNvPr id="10" name="Picture 9">
            <a:extLst>
              <a:ext uri="{FF2B5EF4-FFF2-40B4-BE49-F238E27FC236}">
                <a16:creationId xmlns:a16="http://schemas.microsoft.com/office/drawing/2014/main" id="{05DF1056-EFB9-4646-9532-26DA96206E9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55559" y="1735200"/>
            <a:ext cx="3489985" cy="2749132"/>
          </a:xfrm>
          <a:prstGeom prst="rect">
            <a:avLst/>
          </a:prstGeom>
        </p:spPr>
      </p:pic>
      <p:sp>
        <p:nvSpPr>
          <p:cNvPr id="2" name="TextBox 1">
            <a:extLst>
              <a:ext uri="{FF2B5EF4-FFF2-40B4-BE49-F238E27FC236}">
                <a16:creationId xmlns:a16="http://schemas.microsoft.com/office/drawing/2014/main" id="{C9845D7B-C06A-1446-A0CB-36060AD2AA18}"/>
              </a:ext>
            </a:extLst>
          </p:cNvPr>
          <p:cNvSpPr txBox="1"/>
          <p:nvPr/>
        </p:nvSpPr>
        <p:spPr>
          <a:xfrm>
            <a:off x="313452" y="4807926"/>
            <a:ext cx="11432092" cy="1508105"/>
          </a:xfrm>
          <a:prstGeom prst="rect">
            <a:avLst/>
          </a:prstGeom>
          <a:noFill/>
        </p:spPr>
        <p:txBody>
          <a:bodyPr wrap="square" rtlCol="0">
            <a:spAutoFit/>
          </a:bodyPr>
          <a:lstStyle/>
          <a:p>
            <a:r>
              <a:rPr lang="en-GB" sz="2600" i="1" dirty="0">
                <a:latin typeface="Baskerville" panose="02020502070401020303" pitchFamily="18" charset="0"/>
                <a:ea typeface="Baskerville" panose="02020502070401020303" pitchFamily="18" charset="0"/>
              </a:rPr>
              <a:t>‘Then get a wash of the ink and start shading some folds and some shadows in the face with quite a blunt </a:t>
            </a:r>
            <a:r>
              <a:rPr lang="en-GB" sz="2600" i="1" dirty="0" err="1">
                <a:latin typeface="Baskerville" panose="02020502070401020303" pitchFamily="18" charset="0"/>
                <a:ea typeface="Baskerville" panose="02020502070401020303" pitchFamily="18" charset="0"/>
              </a:rPr>
              <a:t>vair</a:t>
            </a:r>
            <a:r>
              <a:rPr lang="en-GB" sz="2600" i="1" dirty="0">
                <a:latin typeface="Baskerville" panose="02020502070401020303" pitchFamily="18" charset="0"/>
                <a:ea typeface="Baskerville" panose="02020502070401020303" pitchFamily="18" charset="0"/>
              </a:rPr>
              <a:t> brush. And in this way you will come out with a delightful drawing so that everyone will fall in love with your creations’</a:t>
            </a:r>
          </a:p>
          <a:p>
            <a:pPr algn="r"/>
            <a:r>
              <a:rPr lang="en-GB" sz="1400" dirty="0">
                <a:latin typeface="Baskerville" panose="02020502070401020303" pitchFamily="18" charset="0"/>
                <a:ea typeface="Baskerville" panose="02020502070401020303" pitchFamily="18" charset="0"/>
              </a:rPr>
              <a:t>(</a:t>
            </a:r>
            <a:r>
              <a:rPr lang="en-GB" sz="1400" dirty="0" err="1">
                <a:latin typeface="Baskerville" panose="02020502070401020303" pitchFamily="18" charset="0"/>
                <a:ea typeface="Baskerville" panose="02020502070401020303" pitchFamily="18" charset="0"/>
              </a:rPr>
              <a:t>Cennino</a:t>
            </a:r>
            <a:r>
              <a:rPr lang="en-GB" sz="1400" dirty="0">
                <a:latin typeface="Baskerville" panose="02020502070401020303" pitchFamily="18" charset="0"/>
                <a:ea typeface="Baskerville" panose="02020502070401020303" pitchFamily="18" charset="0"/>
              </a:rPr>
              <a:t>, 15</a:t>
            </a:r>
            <a:r>
              <a:rPr lang="en-GB" sz="1400" baseline="30000" dirty="0">
                <a:latin typeface="Baskerville" panose="02020502070401020303" pitchFamily="18" charset="0"/>
                <a:ea typeface="Baskerville" panose="02020502070401020303" pitchFamily="18" charset="0"/>
              </a:rPr>
              <a:t>th</a:t>
            </a:r>
            <a:r>
              <a:rPr lang="en-GB" sz="1400" dirty="0">
                <a:latin typeface="Baskerville" panose="02020502070401020303" pitchFamily="18" charset="0"/>
                <a:ea typeface="Baskerville" panose="02020502070401020303" pitchFamily="18" charset="0"/>
              </a:rPr>
              <a:t> century)</a:t>
            </a:r>
          </a:p>
        </p:txBody>
      </p:sp>
    </p:spTree>
    <p:extLst>
      <p:ext uri="{BB962C8B-B14F-4D97-AF65-F5344CB8AC3E}">
        <p14:creationId xmlns:p14="http://schemas.microsoft.com/office/powerpoint/2010/main" val="2312184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TotalTime>
  <Words>3298</Words>
  <Application>Microsoft Office PowerPoint</Application>
  <PresentationFormat>Widescreen</PresentationFormat>
  <Paragraphs>160</Paragraphs>
  <Slides>18</Slides>
  <Notes>13</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 Reconstructing Jacopo del Sellaio’s techniques and materials   Virgin adoring the Child  c. 1473 The Fitzwilliam Museum  </vt:lpstr>
      <vt:lpstr>How did we find out how Sellaio painted?</vt:lpstr>
      <vt:lpstr>How we reconstructed Sellaio’s painting</vt:lpstr>
      <vt:lpstr>The glue size layer</vt:lpstr>
      <vt:lpstr>The gesso grosso layer</vt:lpstr>
      <vt:lpstr>The gesso sottile layers</vt:lpstr>
      <vt:lpstr>PowerPoint Presentation</vt:lpstr>
      <vt:lpstr>PowerPoint Presentation</vt:lpstr>
      <vt:lpstr>The calco transfer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Rowan Frame</dc:creator>
  <cp:lastModifiedBy>Rowan Frame</cp:lastModifiedBy>
  <cp:revision>102</cp:revision>
  <dcterms:created xsi:type="dcterms:W3CDTF">2019-02-18T18:50:59Z</dcterms:created>
  <dcterms:modified xsi:type="dcterms:W3CDTF">2020-03-13T13:52:21Z</dcterms:modified>
</cp:coreProperties>
</file>